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4"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9" d="100"/>
          <a:sy n="89" d="100"/>
        </p:scale>
        <p:origin x="618"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33AFE-1F8B-4149-8958-3F06F5F77E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F0A1042-1B48-4D14-A40E-BF4FBBA20F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2925991-10F8-4D15-989C-1774DFB93C0B}"/>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5" name="Footer Placeholder 4">
            <a:extLst>
              <a:ext uri="{FF2B5EF4-FFF2-40B4-BE49-F238E27FC236}">
                <a16:creationId xmlns:a16="http://schemas.microsoft.com/office/drawing/2014/main" id="{FD8B5EEA-5960-45C4-8573-2F48F4B622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4F5A6A-4EC4-4D15-AD06-6DE903898A4D}"/>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133392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E7C8C-EA1E-46EA-9967-C679B637946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D7CCEC-EDF1-4206-B985-B18762BB41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ED2197-8CC1-4FAD-8E7F-CFD38AE19F1E}"/>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5" name="Footer Placeholder 4">
            <a:extLst>
              <a:ext uri="{FF2B5EF4-FFF2-40B4-BE49-F238E27FC236}">
                <a16:creationId xmlns:a16="http://schemas.microsoft.com/office/drawing/2014/main" id="{42E78E1E-3C70-4CCE-9102-62A4B8373F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4220CE-8826-4B7E-8694-F3D98CCF33CF}"/>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150413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6E8148-24E8-4EE9-9E0B-F704060D2D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8BAA9C-2761-4E40-8A2E-DDA072F63D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8EC940-F9CD-4E98-9DC3-5101F88DC830}"/>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5" name="Footer Placeholder 4">
            <a:extLst>
              <a:ext uri="{FF2B5EF4-FFF2-40B4-BE49-F238E27FC236}">
                <a16:creationId xmlns:a16="http://schemas.microsoft.com/office/drawing/2014/main" id="{99A87F77-4BB1-4E0F-BADF-5B142C0C79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50FCE4-FC11-431A-A9B4-724E65D3260D}"/>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273344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F2E87-811A-469D-8219-201B2AD51E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BE858B-4D1B-405E-A637-99B9CF32AC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9EAB35-0C60-40B8-A4DC-C86D45FC5D1B}"/>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5" name="Footer Placeholder 4">
            <a:extLst>
              <a:ext uri="{FF2B5EF4-FFF2-40B4-BE49-F238E27FC236}">
                <a16:creationId xmlns:a16="http://schemas.microsoft.com/office/drawing/2014/main" id="{812C2074-4A3B-4E26-B0C3-838712F938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CA5446-C9F8-4641-8093-CE30A85A2D72}"/>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4049207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9F6E5-0419-48C5-AC17-F2839B2BA0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B00D62E-3A73-40E8-95BA-1B7416DA48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A8D7D3-E466-468A-8270-3B0B2152352C}"/>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5" name="Footer Placeholder 4">
            <a:extLst>
              <a:ext uri="{FF2B5EF4-FFF2-40B4-BE49-F238E27FC236}">
                <a16:creationId xmlns:a16="http://schemas.microsoft.com/office/drawing/2014/main" id="{214524E4-3C58-401E-9DC3-1263C23C2A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31211F-62B7-41EA-8DBB-3AF75A95F24E}"/>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31642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18B4E-B4FF-4201-8F42-25C02E7006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EB2292-F59E-4BDE-896F-0214D7B07A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C286BD6-085D-4DBB-A38A-A26B997890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01C046F-FF82-4FB8-932E-911CCBF7D099}"/>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6" name="Footer Placeholder 5">
            <a:extLst>
              <a:ext uri="{FF2B5EF4-FFF2-40B4-BE49-F238E27FC236}">
                <a16:creationId xmlns:a16="http://schemas.microsoft.com/office/drawing/2014/main" id="{005A6842-E8A5-43BF-886D-AA340F3980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F004E4-468A-472A-8553-623B9C40BF75}"/>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537676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CD88D-6B3C-4349-88B1-46226776934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56BC32-D078-498B-9029-91FB56F914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39E622-C6F0-441E-B389-F16CF5E8E3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94BE7A-ECC8-4137-BC82-A1106B2E62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297BEC-E9BC-4DE7-A1B0-02C0569F50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C7F6C8-7A83-4E2F-A21C-1D32E16498DC}"/>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8" name="Footer Placeholder 7">
            <a:extLst>
              <a:ext uri="{FF2B5EF4-FFF2-40B4-BE49-F238E27FC236}">
                <a16:creationId xmlns:a16="http://schemas.microsoft.com/office/drawing/2014/main" id="{403D4420-4497-4760-B19D-F47D061AF35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8ABF074-712E-4C4A-AE47-B1A8AAA8689F}"/>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224196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0AC08-3AF2-4087-B991-AC905E15AA3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A1B46B-5678-440A-9DC7-48FE037188BC}"/>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4" name="Footer Placeholder 3">
            <a:extLst>
              <a:ext uri="{FF2B5EF4-FFF2-40B4-BE49-F238E27FC236}">
                <a16:creationId xmlns:a16="http://schemas.microsoft.com/office/drawing/2014/main" id="{3FF90C43-1542-4774-8B9D-7A73F3BB045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DF01360-1B66-4CF1-B6F1-6FC0A38E5A5C}"/>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187168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7B64DC-13C9-45BB-9241-9800E2F758BE}"/>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3" name="Footer Placeholder 2">
            <a:extLst>
              <a:ext uri="{FF2B5EF4-FFF2-40B4-BE49-F238E27FC236}">
                <a16:creationId xmlns:a16="http://schemas.microsoft.com/office/drawing/2014/main" id="{9E15875B-23D5-4DA7-9EB3-8459BEC578C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7F646C-387D-4D47-91DA-40B0775CCDCF}"/>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412562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0812A-79C2-45F2-9A28-70EC40F860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81D92C-D0A0-42C2-9112-DC7C9AF41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316148-0549-43D6-AF3E-16FA0F2DB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3730C6-B522-4881-A047-5291EE84F01D}"/>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6" name="Footer Placeholder 5">
            <a:extLst>
              <a:ext uri="{FF2B5EF4-FFF2-40B4-BE49-F238E27FC236}">
                <a16:creationId xmlns:a16="http://schemas.microsoft.com/office/drawing/2014/main" id="{A05158AB-5019-45AA-BDE9-A5B04D2B45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AEE4D9-99FE-40F2-BFDE-CC3FA22A60B9}"/>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1911068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6C3C3-5CA4-4925-AAE4-CE57371981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63AD2F-3A91-4C2D-B155-6DFF2ADBC5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175A08A-1AFE-4DD3-B0D9-6261D5E7A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6C7D0-FE32-48C7-9D5A-DA41DA7EF4FC}"/>
              </a:ext>
            </a:extLst>
          </p:cNvPr>
          <p:cNvSpPr>
            <a:spLocks noGrp="1"/>
          </p:cNvSpPr>
          <p:nvPr>
            <p:ph type="dt" sz="half" idx="10"/>
          </p:nvPr>
        </p:nvSpPr>
        <p:spPr/>
        <p:txBody>
          <a:bodyPr/>
          <a:lstStyle/>
          <a:p>
            <a:fld id="{A9683A13-33B3-4D26-9E42-70F49307A5B8}" type="datetimeFigureOut">
              <a:rPr lang="en-GB" smtClean="0"/>
              <a:t>22/04/2025</a:t>
            </a:fld>
            <a:endParaRPr lang="en-GB"/>
          </a:p>
        </p:txBody>
      </p:sp>
      <p:sp>
        <p:nvSpPr>
          <p:cNvPr id="6" name="Footer Placeholder 5">
            <a:extLst>
              <a:ext uri="{FF2B5EF4-FFF2-40B4-BE49-F238E27FC236}">
                <a16:creationId xmlns:a16="http://schemas.microsoft.com/office/drawing/2014/main" id="{A963697A-F786-406A-A28C-564D92D522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57F309-FDD6-420C-B083-06CE575148AF}"/>
              </a:ext>
            </a:extLst>
          </p:cNvPr>
          <p:cNvSpPr>
            <a:spLocks noGrp="1"/>
          </p:cNvSpPr>
          <p:nvPr>
            <p:ph type="sldNum" sz="quarter" idx="12"/>
          </p:nvPr>
        </p:nvSpPr>
        <p:spPr/>
        <p:txBody>
          <a:bodyPr/>
          <a:lstStyle/>
          <a:p>
            <a:fld id="{B7F8E646-AB77-47A3-81F3-DE659D0B2F78}" type="slidenum">
              <a:rPr lang="en-GB" smtClean="0"/>
              <a:t>‹#›</a:t>
            </a:fld>
            <a:endParaRPr lang="en-GB"/>
          </a:p>
        </p:txBody>
      </p:sp>
    </p:spTree>
    <p:extLst>
      <p:ext uri="{BB962C8B-B14F-4D97-AF65-F5344CB8AC3E}">
        <p14:creationId xmlns:p14="http://schemas.microsoft.com/office/powerpoint/2010/main" val="1374798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465CAD-B881-43D1-8E67-9A2481972F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0418B8-1628-4F2B-8836-70737289C1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0AEE26-923E-4A4B-AA6D-7E5E5C7CA9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83A13-33B3-4D26-9E42-70F49307A5B8}" type="datetimeFigureOut">
              <a:rPr lang="en-GB" smtClean="0"/>
              <a:t>22/04/2025</a:t>
            </a:fld>
            <a:endParaRPr lang="en-GB"/>
          </a:p>
        </p:txBody>
      </p:sp>
      <p:sp>
        <p:nvSpPr>
          <p:cNvPr id="5" name="Footer Placeholder 4">
            <a:extLst>
              <a:ext uri="{FF2B5EF4-FFF2-40B4-BE49-F238E27FC236}">
                <a16:creationId xmlns:a16="http://schemas.microsoft.com/office/drawing/2014/main" id="{4A7AA2E2-1479-4466-9B70-030A3FF730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FBC2D2-9E3A-4358-9D6E-9375260CDF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F8E646-AB77-47A3-81F3-DE659D0B2F78}" type="slidenum">
              <a:rPr lang="en-GB" smtClean="0"/>
              <a:t>‹#›</a:t>
            </a:fld>
            <a:endParaRPr lang="en-GB"/>
          </a:p>
        </p:txBody>
      </p:sp>
    </p:spTree>
    <p:extLst>
      <p:ext uri="{BB962C8B-B14F-4D97-AF65-F5344CB8AC3E}">
        <p14:creationId xmlns:p14="http://schemas.microsoft.com/office/powerpoint/2010/main" val="2118547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awandjustice.org.uk/"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alvationarmy.org.uk/updated-statement-officers-pa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4CFFA-412F-47B8-ADCE-FB3D0E797D4F}"/>
              </a:ext>
            </a:extLst>
          </p:cNvPr>
          <p:cNvSpPr>
            <a:spLocks noGrp="1"/>
          </p:cNvSpPr>
          <p:nvPr>
            <p:ph type="title"/>
          </p:nvPr>
        </p:nvSpPr>
        <p:spPr/>
        <p:txBody>
          <a:bodyPr>
            <a:normAutofit/>
          </a:bodyPr>
          <a:lstStyle/>
          <a:p>
            <a:pPr algn="ctr"/>
            <a:r>
              <a:rPr lang="en-GB" dirty="0"/>
              <a:t>THE EMPLOYMENT STATUS OF MINISTERS OF RELIGION IN THE UK</a:t>
            </a:r>
          </a:p>
        </p:txBody>
      </p:sp>
      <p:sp>
        <p:nvSpPr>
          <p:cNvPr id="3" name="Content Placeholder 2">
            <a:extLst>
              <a:ext uri="{FF2B5EF4-FFF2-40B4-BE49-F238E27FC236}">
                <a16:creationId xmlns:a16="http://schemas.microsoft.com/office/drawing/2014/main" id="{4F6FF76B-7E90-4BA6-AC6B-E486B0D3DDC8}"/>
              </a:ext>
            </a:extLst>
          </p:cNvPr>
          <p:cNvSpPr>
            <a:spLocks noGrp="1"/>
          </p:cNvSpPr>
          <p:nvPr>
            <p:ph idx="1"/>
          </p:nvPr>
        </p:nvSpPr>
        <p:spPr/>
        <p:txBody>
          <a:bodyPr>
            <a:normAutofit lnSpcReduction="10000"/>
          </a:bodyPr>
          <a:lstStyle/>
          <a:p>
            <a:pPr marL="0" indent="0">
              <a:buNone/>
            </a:pPr>
            <a:endParaRPr lang="en-GB" dirty="0"/>
          </a:p>
          <a:p>
            <a:pPr marL="0" indent="0">
              <a:buNone/>
            </a:pPr>
            <a:endParaRPr lang="en-GB" dirty="0"/>
          </a:p>
          <a:p>
            <a:pPr marL="0" indent="0" algn="ctr">
              <a:buNone/>
            </a:pPr>
            <a:r>
              <a:rPr lang="en-GB" dirty="0"/>
              <a:t>A STUDY IN THE RELATIONSHIP BETWEEN SECULAR AND CHURCH LAW</a:t>
            </a:r>
          </a:p>
          <a:p>
            <a:pPr marL="0" indent="0" algn="ctr">
              <a:buNone/>
            </a:pPr>
            <a:r>
              <a:rPr lang="en-GB" dirty="0"/>
              <a:t> Dr John Duddington</a:t>
            </a:r>
          </a:p>
          <a:p>
            <a:pPr marL="0" indent="0" algn="ctr">
              <a:buNone/>
            </a:pPr>
            <a:endParaRPr lang="en-GB" dirty="0"/>
          </a:p>
          <a:p>
            <a:pPr marL="0" indent="0" algn="ctr">
              <a:buNone/>
            </a:pPr>
            <a:r>
              <a:rPr lang="en-GB" dirty="0"/>
              <a:t>Editor, Law and Justice, the Christian Law Review </a:t>
            </a:r>
          </a:p>
          <a:p>
            <a:pPr marL="0" indent="0" algn="ctr">
              <a:buNone/>
            </a:pPr>
            <a:r>
              <a:rPr lang="en-GB" dirty="0"/>
              <a:t>Academic Associate, Centre for Law and Religion, University of Cardiff. </a:t>
            </a:r>
          </a:p>
          <a:p>
            <a:pPr marL="0" indent="0" algn="ctr">
              <a:buNone/>
            </a:pPr>
            <a:r>
              <a:rPr lang="en-GB" dirty="0"/>
              <a:t>Visiting Lecturer, School of Law, University of Worcester </a:t>
            </a:r>
          </a:p>
          <a:p>
            <a:pPr marL="0" indent="0" algn="ctr">
              <a:buNone/>
            </a:pPr>
            <a:r>
              <a:rPr lang="en-GB" dirty="0">
                <a:hlinkClick r:id="rId2"/>
              </a:rPr>
              <a:t>www.lawandjustice.org.uk</a:t>
            </a:r>
            <a:r>
              <a:rPr lang="en-GB" dirty="0"/>
              <a:t> </a:t>
            </a:r>
          </a:p>
        </p:txBody>
      </p:sp>
    </p:spTree>
    <p:extLst>
      <p:ext uri="{BB962C8B-B14F-4D97-AF65-F5344CB8AC3E}">
        <p14:creationId xmlns:p14="http://schemas.microsoft.com/office/powerpoint/2010/main" val="305414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1D0A4-29B3-42C1-86AA-ECCE4A91BB8A}"/>
              </a:ext>
            </a:extLst>
          </p:cNvPr>
          <p:cNvSpPr>
            <a:spLocks noGrp="1"/>
          </p:cNvSpPr>
          <p:nvPr>
            <p:ph type="title"/>
          </p:nvPr>
        </p:nvSpPr>
        <p:spPr/>
        <p:txBody>
          <a:bodyPr/>
          <a:lstStyle/>
          <a:p>
            <a:pPr algn="ctr"/>
            <a:r>
              <a:rPr lang="en-GB" dirty="0"/>
              <a:t>Is this right? </a:t>
            </a:r>
          </a:p>
        </p:txBody>
      </p:sp>
      <p:sp>
        <p:nvSpPr>
          <p:cNvPr id="3" name="Content Placeholder 2">
            <a:extLst>
              <a:ext uri="{FF2B5EF4-FFF2-40B4-BE49-F238E27FC236}">
                <a16:creationId xmlns:a16="http://schemas.microsoft.com/office/drawing/2014/main" id="{53C85556-012B-4235-8A31-60B26B3B1CF4}"/>
              </a:ext>
            </a:extLst>
          </p:cNvPr>
          <p:cNvSpPr>
            <a:spLocks noGrp="1"/>
          </p:cNvSpPr>
          <p:nvPr>
            <p:ph idx="1"/>
          </p:nvPr>
        </p:nvSpPr>
        <p:spPr/>
        <p:txBody>
          <a:bodyPr/>
          <a:lstStyle/>
          <a:p>
            <a:r>
              <a:rPr lang="en-GB" sz="3600" dirty="0"/>
              <a:t>Although on the surface this may seem perfectly reasonable Julian Rivers in </a:t>
            </a:r>
            <a:r>
              <a:rPr lang="en-GB" sz="3600" i="1" dirty="0"/>
              <a:t>The Law of Organised Religions </a:t>
            </a:r>
            <a:r>
              <a:rPr lang="en-GB" sz="3600" dirty="0"/>
              <a:t>argues that it misses the point:  the spiritual nature of the ministry as one of vocation: ‘the complete and lifelong call of God to exercise ministry in the church’ in contrast to the element of reciprocity present in commercial contracts.</a:t>
            </a:r>
          </a:p>
          <a:p>
            <a:endParaRPr lang="en-GB" dirty="0"/>
          </a:p>
        </p:txBody>
      </p:sp>
    </p:spTree>
    <p:extLst>
      <p:ext uri="{BB962C8B-B14F-4D97-AF65-F5344CB8AC3E}">
        <p14:creationId xmlns:p14="http://schemas.microsoft.com/office/powerpoint/2010/main" val="192445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B785-22B3-45CF-84F9-208E5B4397E0}"/>
              </a:ext>
            </a:extLst>
          </p:cNvPr>
          <p:cNvSpPr>
            <a:spLocks noGrp="1"/>
          </p:cNvSpPr>
          <p:nvPr>
            <p:ph type="title"/>
          </p:nvPr>
        </p:nvSpPr>
        <p:spPr/>
        <p:txBody>
          <a:bodyPr/>
          <a:lstStyle/>
          <a:p>
            <a:r>
              <a:rPr lang="en-GB" dirty="0"/>
              <a:t>Different approaches in different churches – each church has a distinct ecclesiology. </a:t>
            </a:r>
          </a:p>
        </p:txBody>
      </p:sp>
      <p:sp>
        <p:nvSpPr>
          <p:cNvPr id="3" name="Content Placeholder 2">
            <a:extLst>
              <a:ext uri="{FF2B5EF4-FFF2-40B4-BE49-F238E27FC236}">
                <a16:creationId xmlns:a16="http://schemas.microsoft.com/office/drawing/2014/main" id="{3D56F92B-276A-4D23-B739-78676FF62B63}"/>
              </a:ext>
            </a:extLst>
          </p:cNvPr>
          <p:cNvSpPr>
            <a:spLocks noGrp="1"/>
          </p:cNvSpPr>
          <p:nvPr>
            <p:ph idx="1"/>
          </p:nvPr>
        </p:nvSpPr>
        <p:spPr/>
        <p:txBody>
          <a:bodyPr/>
          <a:lstStyle/>
          <a:p>
            <a:r>
              <a:rPr lang="en-GB" dirty="0"/>
              <a:t>Note this statement by Cardinal Vincent Nichols, the present RC Archbishop of Westminster, who wrote of the relationship which existed between one of his predecessors, Cardinal Basil Hume and his priests: </a:t>
            </a:r>
          </a:p>
          <a:p>
            <a:r>
              <a:rPr lang="en-GB" i="1" dirty="0"/>
              <a:t>When priests in his care got into difficulties, they turned to him for support and acceptance. Many found support in his compassion. He never turned any away. Their burdens became his, for he recognised that bond between bishop and priest as being like father and son. </a:t>
            </a:r>
          </a:p>
          <a:p>
            <a:r>
              <a:rPr lang="en-GB" dirty="0"/>
              <a:t>Essay on Basil Hume in </a:t>
            </a:r>
            <a:r>
              <a:rPr lang="en-GB" i="1" dirty="0"/>
              <a:t>English Catholic Heroes</a:t>
            </a:r>
            <a:r>
              <a:rPr lang="en-GB" dirty="0"/>
              <a:t> Gracewing, (2008) 250. </a:t>
            </a:r>
          </a:p>
          <a:p>
            <a:endParaRPr lang="en-GB" dirty="0"/>
          </a:p>
        </p:txBody>
      </p:sp>
    </p:spTree>
    <p:extLst>
      <p:ext uri="{BB962C8B-B14F-4D97-AF65-F5344CB8AC3E}">
        <p14:creationId xmlns:p14="http://schemas.microsoft.com/office/powerpoint/2010/main" val="3261935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F0E3C-DCD7-457F-9552-35B98963D16F}"/>
              </a:ext>
            </a:extLst>
          </p:cNvPr>
          <p:cNvSpPr>
            <a:spLocks noGrp="1"/>
          </p:cNvSpPr>
          <p:nvPr>
            <p:ph type="title"/>
          </p:nvPr>
        </p:nvSpPr>
        <p:spPr/>
        <p:txBody>
          <a:bodyPr/>
          <a:lstStyle/>
          <a:p>
            <a:pPr algn="ctr"/>
            <a:r>
              <a:rPr lang="en-GB" dirty="0"/>
              <a:t>Courts must take account of this: Rule of Self Description  </a:t>
            </a:r>
          </a:p>
        </p:txBody>
      </p:sp>
      <p:sp>
        <p:nvSpPr>
          <p:cNvPr id="3" name="Content Placeholder 2">
            <a:extLst>
              <a:ext uri="{FF2B5EF4-FFF2-40B4-BE49-F238E27FC236}">
                <a16:creationId xmlns:a16="http://schemas.microsoft.com/office/drawing/2014/main" id="{A2C8EE38-6F10-4279-ABBF-88F9EE13AA72}"/>
              </a:ext>
            </a:extLst>
          </p:cNvPr>
          <p:cNvSpPr>
            <a:spLocks noGrp="1"/>
          </p:cNvSpPr>
          <p:nvPr>
            <p:ph idx="1"/>
          </p:nvPr>
        </p:nvSpPr>
        <p:spPr/>
        <p:txBody>
          <a:bodyPr>
            <a:normAutofit lnSpcReduction="10000"/>
          </a:bodyPr>
          <a:lstStyle/>
          <a:p>
            <a:pPr marL="0" indent="0">
              <a:buNone/>
            </a:pPr>
            <a:r>
              <a:rPr lang="en-GB" dirty="0"/>
              <a:t>Paul Goodliff, ‘Baptist Church Polity and Practice’ (2012) 168 Law and Justice 15:</a:t>
            </a:r>
          </a:p>
          <a:p>
            <a:pPr marL="0" indent="0">
              <a:buNone/>
            </a:pPr>
            <a:r>
              <a:rPr lang="en-GB" dirty="0"/>
              <a:t>‘.. the employment status of Baptist ministers remains that of office-holder….Baptists, having argued that the final place where the mind of Christ is discerned is the Church Meeting, are loathe to forgo this theological principle of the rule of Christ, </a:t>
            </a:r>
            <a:r>
              <a:rPr lang="en-GB" b="1" u="sng" dirty="0"/>
              <a:t>and grant to an Employment Tribunal the final court of decision.</a:t>
            </a:r>
            <a:r>
              <a:rPr lang="en-GB" dirty="0"/>
              <a:t> Indeed, for the State to encroach upon this sphere of church polity not only contradicts Baptist self-understanding, but may also contravene the rights to religious freedom enshrined in human rights legislation, (Article 9 of the European Convention on Human Rights.) </a:t>
            </a:r>
          </a:p>
          <a:p>
            <a:endParaRPr lang="en-GB" dirty="0"/>
          </a:p>
        </p:txBody>
      </p:sp>
    </p:spTree>
    <p:extLst>
      <p:ext uri="{BB962C8B-B14F-4D97-AF65-F5344CB8AC3E}">
        <p14:creationId xmlns:p14="http://schemas.microsoft.com/office/powerpoint/2010/main" val="1474719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F8E9D-AFAE-4400-8C84-806FC1E96434}"/>
              </a:ext>
            </a:extLst>
          </p:cNvPr>
          <p:cNvSpPr>
            <a:spLocks noGrp="1"/>
          </p:cNvSpPr>
          <p:nvPr>
            <p:ph type="title"/>
          </p:nvPr>
        </p:nvSpPr>
        <p:spPr/>
        <p:txBody>
          <a:bodyPr/>
          <a:lstStyle/>
          <a:p>
            <a:pPr algn="ctr"/>
            <a:r>
              <a:rPr lang="en-GB" dirty="0"/>
              <a:t>Where are we now? </a:t>
            </a:r>
          </a:p>
        </p:txBody>
      </p:sp>
      <p:sp>
        <p:nvSpPr>
          <p:cNvPr id="3" name="Content Placeholder 2">
            <a:extLst>
              <a:ext uri="{FF2B5EF4-FFF2-40B4-BE49-F238E27FC236}">
                <a16:creationId xmlns:a16="http://schemas.microsoft.com/office/drawing/2014/main" id="{C798CAB1-84A4-44F2-82F5-8A0F68A00246}"/>
              </a:ext>
            </a:extLst>
          </p:cNvPr>
          <p:cNvSpPr>
            <a:spLocks noGrp="1"/>
          </p:cNvSpPr>
          <p:nvPr>
            <p:ph idx="1"/>
          </p:nvPr>
        </p:nvSpPr>
        <p:spPr/>
        <p:txBody>
          <a:bodyPr>
            <a:normAutofit/>
          </a:bodyPr>
          <a:lstStyle/>
          <a:p>
            <a:r>
              <a:rPr lang="en-GB" sz="3600" dirty="0"/>
              <a:t>Clergy are generally office holders – no employment protection rights. Vague status in law.  </a:t>
            </a:r>
          </a:p>
          <a:p>
            <a:r>
              <a:rPr lang="en-GB" sz="3600" dirty="0"/>
              <a:t>May be employees </a:t>
            </a:r>
          </a:p>
          <a:p>
            <a:r>
              <a:rPr lang="en-GB" sz="3600" dirty="0"/>
              <a:t>May be workers but not employees – so can claim rights under discrimination law, protection of whistleblowers etc. </a:t>
            </a:r>
          </a:p>
          <a:p>
            <a:r>
              <a:rPr lang="en-GB" sz="3600" dirty="0"/>
              <a:t>Not satisfactory </a:t>
            </a:r>
          </a:p>
        </p:txBody>
      </p:sp>
    </p:spTree>
    <p:extLst>
      <p:ext uri="{BB962C8B-B14F-4D97-AF65-F5344CB8AC3E}">
        <p14:creationId xmlns:p14="http://schemas.microsoft.com/office/powerpoint/2010/main" val="1242880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21C1E-57CA-40BE-A590-FCBD8563F7D2}"/>
              </a:ext>
            </a:extLst>
          </p:cNvPr>
          <p:cNvSpPr>
            <a:spLocks noGrp="1"/>
          </p:cNvSpPr>
          <p:nvPr>
            <p:ph type="title"/>
          </p:nvPr>
        </p:nvSpPr>
        <p:spPr>
          <a:xfrm>
            <a:off x="838200" y="333228"/>
            <a:ext cx="10515600" cy="1325563"/>
          </a:xfrm>
        </p:spPr>
        <p:txBody>
          <a:bodyPr>
            <a:normAutofit fontScale="90000"/>
          </a:bodyPr>
          <a:lstStyle/>
          <a:p>
            <a:br>
              <a:rPr lang="en-GB" i="1" dirty="0"/>
            </a:br>
            <a:br>
              <a:rPr lang="en-GB" i="1" dirty="0"/>
            </a:br>
            <a:r>
              <a:rPr lang="en-GB" sz="4000" i="1" dirty="0"/>
              <a:t>Sharpe v Worcester Diocesan Board of Finance Ltd. and the Bishop of Worcester</a:t>
            </a:r>
            <a:r>
              <a:rPr lang="en-GB" sz="4000" dirty="0"/>
              <a:t> (2015) EWCA Civ. 399</a:t>
            </a:r>
            <a:br>
              <a:rPr lang="en-GB" dirty="0"/>
            </a:br>
            <a:br>
              <a:rPr lang="en-GB" dirty="0"/>
            </a:br>
            <a:endParaRPr lang="en-GB" dirty="0"/>
          </a:p>
        </p:txBody>
      </p:sp>
      <p:sp>
        <p:nvSpPr>
          <p:cNvPr id="3" name="Content Placeholder 2">
            <a:extLst>
              <a:ext uri="{FF2B5EF4-FFF2-40B4-BE49-F238E27FC236}">
                <a16:creationId xmlns:a16="http://schemas.microsoft.com/office/drawing/2014/main" id="{CC49C23F-54A2-4AC7-8EC6-0995EBE24E05}"/>
              </a:ext>
            </a:extLst>
          </p:cNvPr>
          <p:cNvSpPr>
            <a:spLocks noGrp="1"/>
          </p:cNvSpPr>
          <p:nvPr>
            <p:ph idx="1"/>
          </p:nvPr>
        </p:nvSpPr>
        <p:spPr/>
        <p:txBody>
          <a:bodyPr>
            <a:normAutofit/>
          </a:bodyPr>
          <a:lstStyle/>
          <a:p>
            <a:pPr marL="0" indent="0">
              <a:buNone/>
            </a:pPr>
            <a:r>
              <a:rPr lang="en-GB" dirty="0"/>
              <a:t>Preliminary issue was Mr. Sharpe’s employment status and so the facts were not in issue. </a:t>
            </a:r>
            <a:r>
              <a:rPr lang="en-GB" b="1" dirty="0"/>
              <a:t>He had alleged</a:t>
            </a:r>
            <a:r>
              <a:rPr lang="en-US" b="1" dirty="0"/>
              <a:t> </a:t>
            </a:r>
            <a:r>
              <a:rPr lang="en-US" dirty="0"/>
              <a:t>that his relationship with the local community broke down and he then resigned, accusing the Church of failing to support him. He </a:t>
            </a:r>
            <a:r>
              <a:rPr lang="en-US" b="1" dirty="0"/>
              <a:t>claimed</a:t>
            </a:r>
            <a:r>
              <a:rPr lang="en-US" dirty="0"/>
              <a:t> that his dog had been poisoned, his telephone lines cut and his tyres slashed because he was considered an “outsider”. He</a:t>
            </a:r>
            <a:r>
              <a:rPr lang="en-GB" dirty="0"/>
              <a:t> </a:t>
            </a:r>
            <a:r>
              <a:rPr lang="en-GB" b="1" dirty="0"/>
              <a:t>claimed that: </a:t>
            </a:r>
            <a:endParaRPr lang="en-GB" dirty="0"/>
          </a:p>
          <a:p>
            <a:pPr marL="514350" indent="-514350">
              <a:buAutoNum type="alphaLcParenBoth"/>
            </a:pPr>
            <a:r>
              <a:rPr lang="en-GB" dirty="0"/>
              <a:t>he had suffered detrimental treatment, as a result of making protected disclosures, which involved worker status</a:t>
            </a:r>
          </a:p>
          <a:p>
            <a:pPr marL="514350" indent="-514350">
              <a:buAutoNum type="alphaLcParenBoth"/>
            </a:pPr>
            <a:r>
              <a:rPr lang="en-GB" dirty="0"/>
              <a:t>he was then constructively and unfairly dismissed involving employee status.</a:t>
            </a:r>
          </a:p>
          <a:p>
            <a:endParaRPr lang="en-GB" dirty="0"/>
          </a:p>
        </p:txBody>
      </p:sp>
    </p:spTree>
    <p:extLst>
      <p:ext uri="{BB962C8B-B14F-4D97-AF65-F5344CB8AC3E}">
        <p14:creationId xmlns:p14="http://schemas.microsoft.com/office/powerpoint/2010/main" val="520280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48CE-1742-4989-8565-8032801A107C}"/>
              </a:ext>
            </a:extLst>
          </p:cNvPr>
          <p:cNvSpPr>
            <a:spLocks noGrp="1"/>
          </p:cNvSpPr>
          <p:nvPr>
            <p:ph type="title"/>
          </p:nvPr>
        </p:nvSpPr>
        <p:spPr/>
        <p:txBody>
          <a:bodyPr/>
          <a:lstStyle/>
          <a:p>
            <a:pPr algn="ctr"/>
            <a:r>
              <a:rPr lang="en-GB" dirty="0"/>
              <a:t>The decision </a:t>
            </a:r>
          </a:p>
        </p:txBody>
      </p:sp>
      <p:sp>
        <p:nvSpPr>
          <p:cNvPr id="3" name="Content Placeholder 2">
            <a:extLst>
              <a:ext uri="{FF2B5EF4-FFF2-40B4-BE49-F238E27FC236}">
                <a16:creationId xmlns:a16="http://schemas.microsoft.com/office/drawing/2014/main" id="{4F3FAB63-9C7D-46A6-9857-E6D21E2EA897}"/>
              </a:ext>
            </a:extLst>
          </p:cNvPr>
          <p:cNvSpPr>
            <a:spLocks noGrp="1"/>
          </p:cNvSpPr>
          <p:nvPr>
            <p:ph idx="1"/>
          </p:nvPr>
        </p:nvSpPr>
        <p:spPr/>
        <p:txBody>
          <a:bodyPr>
            <a:normAutofit/>
          </a:bodyPr>
          <a:lstStyle/>
          <a:p>
            <a:r>
              <a:rPr lang="en-GB" dirty="0"/>
              <a:t>Could a contract be </a:t>
            </a:r>
            <a:r>
              <a:rPr lang="en-GB" b="1" u="sng" dirty="0"/>
              <a:t>implied</a:t>
            </a:r>
            <a:r>
              <a:rPr lang="en-GB" dirty="0"/>
              <a:t>? Arden LJ held that there could not be any ‘space’ for a secular employment contract because the whole relationship between the parties was governed by church law. </a:t>
            </a:r>
          </a:p>
          <a:p>
            <a:r>
              <a:rPr lang="en-GB" b="1" u="sng" dirty="0"/>
              <a:t>Lack of control </a:t>
            </a:r>
            <a:r>
              <a:rPr lang="en-GB" dirty="0"/>
              <a:t>by the bishop: oath of obedience taken by priests to him did not amount to much. Arden LJ ‘The powers of the bishop in relation to appointment are slight. The powers of the bishop to control what an incumbent does are exiguous.’ The result was that the claimant’s submission that ‘the oath of canonical obedience represents the highest degree of control by the bishop’ was rejected.  </a:t>
            </a:r>
          </a:p>
          <a:p>
            <a:endParaRPr lang="en-GB" dirty="0"/>
          </a:p>
          <a:p>
            <a:endParaRPr lang="en-GB" dirty="0"/>
          </a:p>
        </p:txBody>
      </p:sp>
    </p:spTree>
    <p:extLst>
      <p:ext uri="{BB962C8B-B14F-4D97-AF65-F5344CB8AC3E}">
        <p14:creationId xmlns:p14="http://schemas.microsoft.com/office/powerpoint/2010/main" val="3925535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C717A-1205-42CD-9B21-9CE03EB5D647}"/>
              </a:ext>
            </a:extLst>
          </p:cNvPr>
          <p:cNvSpPr>
            <a:spLocks noGrp="1"/>
          </p:cNvSpPr>
          <p:nvPr>
            <p:ph type="title"/>
          </p:nvPr>
        </p:nvSpPr>
        <p:spPr/>
        <p:txBody>
          <a:bodyPr/>
          <a:lstStyle/>
          <a:p>
            <a:pPr algn="ctr"/>
            <a:r>
              <a:rPr lang="en-GB" dirty="0"/>
              <a:t>The result</a:t>
            </a:r>
          </a:p>
        </p:txBody>
      </p:sp>
      <p:sp>
        <p:nvSpPr>
          <p:cNvPr id="3" name="Content Placeholder 2">
            <a:extLst>
              <a:ext uri="{FF2B5EF4-FFF2-40B4-BE49-F238E27FC236}">
                <a16:creationId xmlns:a16="http://schemas.microsoft.com/office/drawing/2014/main" id="{A09C7348-E856-45A1-A632-D660D508BC78}"/>
              </a:ext>
            </a:extLst>
          </p:cNvPr>
          <p:cNvSpPr>
            <a:spLocks noGrp="1"/>
          </p:cNvSpPr>
          <p:nvPr>
            <p:ph idx="1"/>
          </p:nvPr>
        </p:nvSpPr>
        <p:spPr/>
        <p:txBody>
          <a:bodyPr>
            <a:normAutofit lnSpcReduction="10000"/>
          </a:bodyPr>
          <a:lstStyle/>
          <a:p>
            <a:r>
              <a:rPr lang="en-US" dirty="0"/>
              <a:t>Arden LJ was impressed with the respondent’s argument that as the terms of the appellant’s appointment were determined by church law, except for the remuneration package, there was no room for any negotiation and so no room for a contract. </a:t>
            </a:r>
            <a:endParaRPr lang="en-GB" dirty="0"/>
          </a:p>
          <a:p>
            <a:r>
              <a:rPr lang="en-GB" dirty="0"/>
              <a:t>Result: </a:t>
            </a:r>
            <a:r>
              <a:rPr lang="en-GB" b="1" dirty="0"/>
              <a:t>not an employee or a worker </a:t>
            </a:r>
          </a:p>
          <a:p>
            <a:r>
              <a:rPr lang="en-GB" dirty="0"/>
              <a:t> Newspaper headline: ‘Vicars employed by God not the Church says court in landmark ruling’. </a:t>
            </a:r>
          </a:p>
          <a:p>
            <a:r>
              <a:rPr lang="en-GB" dirty="0"/>
              <a:t>Note: Two obvious differences between the concept of obedience in Church of England Canon Law and the implied duty in the law of contract: the first is that it does not rest on contract and thereby on agreement and the second is that it is imposed by an oath. </a:t>
            </a:r>
          </a:p>
        </p:txBody>
      </p:sp>
    </p:spTree>
    <p:extLst>
      <p:ext uri="{BB962C8B-B14F-4D97-AF65-F5344CB8AC3E}">
        <p14:creationId xmlns:p14="http://schemas.microsoft.com/office/powerpoint/2010/main" val="3090658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C1A65-18E5-488C-A34B-8E8E4C3DE4E3}"/>
              </a:ext>
            </a:extLst>
          </p:cNvPr>
          <p:cNvSpPr>
            <a:spLocks noGrp="1"/>
          </p:cNvSpPr>
          <p:nvPr>
            <p:ph type="title"/>
          </p:nvPr>
        </p:nvSpPr>
        <p:spPr/>
        <p:txBody>
          <a:bodyPr/>
          <a:lstStyle/>
          <a:p>
            <a:pPr algn="ctr"/>
            <a:r>
              <a:rPr lang="en-GB" dirty="0"/>
              <a:t>A solution?  </a:t>
            </a:r>
          </a:p>
        </p:txBody>
      </p:sp>
      <p:sp>
        <p:nvSpPr>
          <p:cNvPr id="3" name="Content Placeholder 2">
            <a:extLst>
              <a:ext uri="{FF2B5EF4-FFF2-40B4-BE49-F238E27FC236}">
                <a16:creationId xmlns:a16="http://schemas.microsoft.com/office/drawing/2014/main" id="{9B2413A6-6193-4708-B9B4-169600FBE5AB}"/>
              </a:ext>
            </a:extLst>
          </p:cNvPr>
          <p:cNvSpPr>
            <a:spLocks noGrp="1"/>
          </p:cNvSpPr>
          <p:nvPr>
            <p:ph idx="1"/>
          </p:nvPr>
        </p:nvSpPr>
        <p:spPr/>
        <p:txBody>
          <a:bodyPr>
            <a:normAutofit/>
          </a:bodyPr>
          <a:lstStyle/>
          <a:p>
            <a:r>
              <a:rPr lang="en-GB" dirty="0"/>
              <a:t>New scheme </a:t>
            </a:r>
          </a:p>
          <a:p>
            <a:r>
              <a:rPr lang="en-GB" dirty="0"/>
              <a:t>Clergy not employees </a:t>
            </a:r>
          </a:p>
          <a:p>
            <a:r>
              <a:rPr lang="en-GB" dirty="0"/>
              <a:t>But shall have rights </a:t>
            </a:r>
            <a:r>
              <a:rPr lang="en-GB" b="1" u="sng" dirty="0"/>
              <a:t>similar to those of employees </a:t>
            </a:r>
            <a:r>
              <a:rPr lang="en-GB" dirty="0"/>
              <a:t>if their church decides to ‘opt in’ to the scheme. </a:t>
            </a:r>
          </a:p>
          <a:p>
            <a:r>
              <a:rPr lang="en-GB" dirty="0"/>
              <a:t>Scheme will provide for effective </a:t>
            </a:r>
            <a:r>
              <a:rPr lang="en-GB" b="1" dirty="0"/>
              <a:t>grievance</a:t>
            </a:r>
            <a:r>
              <a:rPr lang="en-GB" dirty="0"/>
              <a:t> procedures and a procedure for dealing with complaints by the clergy that they are victims of </a:t>
            </a:r>
            <a:r>
              <a:rPr lang="en-GB" b="1" dirty="0"/>
              <a:t>bullying or harassment</a:t>
            </a:r>
            <a:r>
              <a:rPr lang="en-GB" dirty="0"/>
              <a:t>.</a:t>
            </a:r>
          </a:p>
          <a:p>
            <a:r>
              <a:rPr lang="en-GB" dirty="0"/>
              <a:t>In addition </a:t>
            </a:r>
            <a:r>
              <a:rPr lang="en-GB" b="1" dirty="0"/>
              <a:t>all clergy </a:t>
            </a:r>
            <a:r>
              <a:rPr lang="en-GB" dirty="0"/>
              <a:t>shall have protection under Discrimination Law and Health and Safety Law </a:t>
            </a:r>
          </a:p>
          <a:p>
            <a:endParaRPr lang="en-GB" dirty="0"/>
          </a:p>
          <a:p>
            <a:endParaRPr lang="en-GB" dirty="0"/>
          </a:p>
        </p:txBody>
      </p:sp>
    </p:spTree>
    <p:extLst>
      <p:ext uri="{BB962C8B-B14F-4D97-AF65-F5344CB8AC3E}">
        <p14:creationId xmlns:p14="http://schemas.microsoft.com/office/powerpoint/2010/main" val="2267288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16F23-21A5-40F4-A43E-2DFBD35BD02A}"/>
              </a:ext>
            </a:extLst>
          </p:cNvPr>
          <p:cNvSpPr>
            <a:spLocks noGrp="1"/>
          </p:cNvSpPr>
          <p:nvPr>
            <p:ph type="title"/>
          </p:nvPr>
        </p:nvSpPr>
        <p:spPr/>
        <p:txBody>
          <a:bodyPr/>
          <a:lstStyle/>
          <a:p>
            <a:pPr algn="ctr"/>
            <a:r>
              <a:rPr lang="en-GB" dirty="0"/>
              <a:t>Three questions: </a:t>
            </a:r>
          </a:p>
        </p:txBody>
      </p:sp>
      <p:sp>
        <p:nvSpPr>
          <p:cNvPr id="3" name="Content Placeholder 2">
            <a:extLst>
              <a:ext uri="{FF2B5EF4-FFF2-40B4-BE49-F238E27FC236}">
                <a16:creationId xmlns:a16="http://schemas.microsoft.com/office/drawing/2014/main" id="{D82BE1EA-583E-4BAD-860C-B2D816BEBDC2}"/>
              </a:ext>
            </a:extLst>
          </p:cNvPr>
          <p:cNvSpPr>
            <a:spLocks noGrp="1"/>
          </p:cNvSpPr>
          <p:nvPr>
            <p:ph idx="1"/>
          </p:nvPr>
        </p:nvSpPr>
        <p:spPr/>
        <p:txBody>
          <a:bodyPr>
            <a:normAutofit/>
          </a:bodyPr>
          <a:lstStyle/>
          <a:p>
            <a:r>
              <a:rPr lang="en-GB" sz="4000" dirty="0"/>
              <a:t>Why do the clergy in general not have employment rights like most other people? </a:t>
            </a:r>
          </a:p>
          <a:p>
            <a:pPr marL="0" indent="0">
              <a:buNone/>
            </a:pPr>
            <a:endParaRPr lang="en-GB" sz="4000" dirty="0"/>
          </a:p>
          <a:p>
            <a:r>
              <a:rPr lang="en-GB" sz="4000" dirty="0"/>
              <a:t>Does it matter?</a:t>
            </a:r>
          </a:p>
          <a:p>
            <a:endParaRPr lang="en-GB" sz="4000" dirty="0"/>
          </a:p>
          <a:p>
            <a:r>
              <a:rPr lang="en-GB" sz="4000" dirty="0"/>
              <a:t>Is there an alternative? </a:t>
            </a:r>
          </a:p>
        </p:txBody>
      </p:sp>
    </p:spTree>
    <p:extLst>
      <p:ext uri="{BB962C8B-B14F-4D97-AF65-F5344CB8AC3E}">
        <p14:creationId xmlns:p14="http://schemas.microsoft.com/office/powerpoint/2010/main" val="310272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A3D3C-75B0-42AF-9871-2BA699A93B69}"/>
              </a:ext>
            </a:extLst>
          </p:cNvPr>
          <p:cNvSpPr>
            <a:spLocks noGrp="1"/>
          </p:cNvSpPr>
          <p:nvPr>
            <p:ph type="title"/>
          </p:nvPr>
        </p:nvSpPr>
        <p:spPr/>
        <p:txBody>
          <a:bodyPr/>
          <a:lstStyle/>
          <a:p>
            <a:pPr algn="ctr"/>
            <a:r>
              <a:rPr lang="en-GB" dirty="0"/>
              <a:t>Rogers v Booth (1937) 2 All ER 751 </a:t>
            </a:r>
          </a:p>
        </p:txBody>
      </p:sp>
      <p:sp>
        <p:nvSpPr>
          <p:cNvPr id="3" name="Content Placeholder 2">
            <a:extLst>
              <a:ext uri="{FF2B5EF4-FFF2-40B4-BE49-F238E27FC236}">
                <a16:creationId xmlns:a16="http://schemas.microsoft.com/office/drawing/2014/main" id="{2522965A-04FE-4E2D-BDC4-20A22795C74E}"/>
              </a:ext>
            </a:extLst>
          </p:cNvPr>
          <p:cNvSpPr>
            <a:spLocks noGrp="1"/>
          </p:cNvSpPr>
          <p:nvPr>
            <p:ph idx="1"/>
          </p:nvPr>
        </p:nvSpPr>
        <p:spPr/>
        <p:txBody>
          <a:bodyPr/>
          <a:lstStyle/>
          <a:p>
            <a:r>
              <a:rPr lang="en-GB" dirty="0"/>
              <a:t>Salvation Army Officer fell over a coal bucket whilst working at the Salvation Army Hall in Minster, Kent. </a:t>
            </a:r>
          </a:p>
          <a:p>
            <a:r>
              <a:rPr lang="en-GB" dirty="0"/>
              <a:t>Her elbow was injured and afterwards she suffered from a nervous debility.</a:t>
            </a:r>
          </a:p>
          <a:p>
            <a:r>
              <a:rPr lang="en-GB" dirty="0"/>
              <a:t>Claimed compensation under the Workmen’s Compensation  Act, 1925 for her injury. S.3(1) </a:t>
            </a:r>
            <a:r>
              <a:rPr lang="en-GB" b="1" u="sng" dirty="0"/>
              <a:t>of which defines a workman as one who works under a contract of service. </a:t>
            </a:r>
          </a:p>
        </p:txBody>
      </p:sp>
    </p:spTree>
    <p:extLst>
      <p:ext uri="{BB962C8B-B14F-4D97-AF65-F5344CB8AC3E}">
        <p14:creationId xmlns:p14="http://schemas.microsoft.com/office/powerpoint/2010/main" val="1759442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435E3-B2D1-47A0-8C56-5CAFB90B6019}"/>
              </a:ext>
            </a:extLst>
          </p:cNvPr>
          <p:cNvSpPr>
            <a:spLocks noGrp="1"/>
          </p:cNvSpPr>
          <p:nvPr>
            <p:ph type="title"/>
          </p:nvPr>
        </p:nvSpPr>
        <p:spPr/>
        <p:txBody>
          <a:bodyPr/>
          <a:lstStyle/>
          <a:p>
            <a:pPr algn="ctr"/>
            <a:r>
              <a:rPr lang="en-GB" dirty="0"/>
              <a:t>The reasoning of the court </a:t>
            </a:r>
          </a:p>
        </p:txBody>
      </p:sp>
      <p:sp>
        <p:nvSpPr>
          <p:cNvPr id="3" name="Content Placeholder 2">
            <a:extLst>
              <a:ext uri="{FF2B5EF4-FFF2-40B4-BE49-F238E27FC236}">
                <a16:creationId xmlns:a16="http://schemas.microsoft.com/office/drawing/2014/main" id="{C9A52D61-CF2C-47EC-8B6E-8FFECB9A5248}"/>
              </a:ext>
            </a:extLst>
          </p:cNvPr>
          <p:cNvSpPr>
            <a:spLocks noGrp="1"/>
          </p:cNvSpPr>
          <p:nvPr>
            <p:ph idx="1"/>
          </p:nvPr>
        </p:nvSpPr>
        <p:spPr/>
        <p:txBody>
          <a:bodyPr>
            <a:normAutofit lnSpcReduction="10000"/>
          </a:bodyPr>
          <a:lstStyle/>
          <a:p>
            <a:r>
              <a:rPr lang="en-GB" dirty="0"/>
              <a:t>The Court of Appeal subjected the constitutional documents of the Salvation Army to detailed analysis together with the forms used when officers were appointed. It did not find that these helped the contention that there was a contract of employment e.g. </a:t>
            </a:r>
          </a:p>
          <a:p>
            <a:r>
              <a:rPr lang="en-GB" dirty="0"/>
              <a:t>The  Orders and Regulations for Officers of the Salvation Army stated (at II.I) that ‘The Salvationist, having accepted the principle of leadership and placed himself under the guidance of those whom he believes to his leaders by divine appointment, </a:t>
            </a:r>
            <a:r>
              <a:rPr lang="en-GB" b="1" dirty="0"/>
              <a:t>should render to those leaders a constant and cheerful obedience.</a:t>
            </a:r>
            <a:r>
              <a:rPr lang="en-GB" dirty="0"/>
              <a:t> He should take his instructions as from God, and obey them without controversy or complaint’.  </a:t>
            </a:r>
            <a:r>
              <a:rPr lang="en-GB" b="1" dirty="0"/>
              <a:t>These and other documents went to great lengths to make it clear that the arrangement was voluntary. </a:t>
            </a:r>
          </a:p>
        </p:txBody>
      </p:sp>
    </p:spTree>
    <p:extLst>
      <p:ext uri="{BB962C8B-B14F-4D97-AF65-F5344CB8AC3E}">
        <p14:creationId xmlns:p14="http://schemas.microsoft.com/office/powerpoint/2010/main" val="302845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956CF-96BF-4FB3-9B89-5FDD98D5A7D7}"/>
              </a:ext>
            </a:extLst>
          </p:cNvPr>
          <p:cNvSpPr>
            <a:spLocks noGrp="1"/>
          </p:cNvSpPr>
          <p:nvPr>
            <p:ph type="title"/>
          </p:nvPr>
        </p:nvSpPr>
        <p:spPr/>
        <p:txBody>
          <a:bodyPr/>
          <a:lstStyle/>
          <a:p>
            <a:pPr algn="ctr"/>
            <a:r>
              <a:rPr lang="en-GB" dirty="0"/>
              <a:t>Result.</a:t>
            </a:r>
          </a:p>
        </p:txBody>
      </p:sp>
      <p:sp>
        <p:nvSpPr>
          <p:cNvPr id="3" name="Content Placeholder 2">
            <a:extLst>
              <a:ext uri="{FF2B5EF4-FFF2-40B4-BE49-F238E27FC236}">
                <a16:creationId xmlns:a16="http://schemas.microsoft.com/office/drawing/2014/main" id="{309CE472-31A3-4775-A6F8-2D0685AE12AB}"/>
              </a:ext>
            </a:extLst>
          </p:cNvPr>
          <p:cNvSpPr>
            <a:spLocks noGrp="1"/>
          </p:cNvSpPr>
          <p:nvPr>
            <p:ph idx="1"/>
          </p:nvPr>
        </p:nvSpPr>
        <p:spPr/>
        <p:txBody>
          <a:bodyPr>
            <a:noAutofit/>
          </a:bodyPr>
          <a:lstStyle/>
          <a:p>
            <a:r>
              <a:rPr lang="en-GB" sz="2400" dirty="0"/>
              <a:t>No contract – no status of a workman – no compensation. </a:t>
            </a:r>
          </a:p>
          <a:p>
            <a:r>
              <a:rPr lang="en-GB" sz="2400" dirty="0"/>
              <a:t>Note: Today a Salvation Army website (</a:t>
            </a:r>
            <a:r>
              <a:rPr lang="en-GB" sz="2400" dirty="0">
                <a:hlinkClick r:id="rId2"/>
              </a:rPr>
              <a:t>www.salvationarmy.org.uk/updated-statement-officers-pay</a:t>
            </a:r>
            <a:r>
              <a:rPr lang="en-GB" sz="2400" dirty="0"/>
              <a:t> says: ‘When men and women make a commitment to Salvation Army Officership they make a </a:t>
            </a:r>
            <a:r>
              <a:rPr lang="en-GB" sz="2400" b="1" u="sng" dirty="0"/>
              <a:t>covenant with God. </a:t>
            </a:r>
            <a:r>
              <a:rPr lang="en-GB" sz="2400" dirty="0"/>
              <a:t>They receive financial remuneration (on average between £9,500 and £15,500) to cover their cost of living and a home is provided by way of officer’s quarters’. </a:t>
            </a:r>
            <a:r>
              <a:rPr lang="en-GB" sz="2400" b="1" dirty="0"/>
              <a:t>Contract??</a:t>
            </a:r>
          </a:p>
          <a:p>
            <a:r>
              <a:rPr lang="en-GB" sz="2400" dirty="0"/>
              <a:t>Note two general difficulties in clergy employment cases: </a:t>
            </a:r>
          </a:p>
          <a:p>
            <a:pPr marL="514350" indent="-514350">
              <a:buAutoNum type="alphaLcParenBoth"/>
            </a:pPr>
            <a:r>
              <a:rPr lang="en-GB" sz="2400" dirty="0"/>
              <a:t>Often no contract </a:t>
            </a:r>
          </a:p>
          <a:p>
            <a:pPr marL="514350" indent="-514350">
              <a:buAutoNum type="alphaLcParenBoth"/>
            </a:pPr>
            <a:r>
              <a:rPr lang="en-GB" sz="2400" dirty="0"/>
              <a:t>Even if there is the courts are often reluctant to hold that the clergy have employment status</a:t>
            </a:r>
          </a:p>
        </p:txBody>
      </p:sp>
    </p:spTree>
    <p:extLst>
      <p:ext uri="{BB962C8B-B14F-4D97-AF65-F5344CB8AC3E}">
        <p14:creationId xmlns:p14="http://schemas.microsoft.com/office/powerpoint/2010/main" val="2981809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1A9F6-788F-4A9D-9B8D-D09872AF289F}"/>
              </a:ext>
            </a:extLst>
          </p:cNvPr>
          <p:cNvSpPr>
            <a:spLocks noGrp="1"/>
          </p:cNvSpPr>
          <p:nvPr>
            <p:ph type="title"/>
          </p:nvPr>
        </p:nvSpPr>
        <p:spPr/>
        <p:txBody>
          <a:bodyPr/>
          <a:lstStyle/>
          <a:p>
            <a:pPr algn="ctr"/>
            <a:r>
              <a:rPr lang="en-GB" dirty="0"/>
              <a:t>In some cases there is a contract </a:t>
            </a:r>
          </a:p>
        </p:txBody>
      </p:sp>
      <p:sp>
        <p:nvSpPr>
          <p:cNvPr id="3" name="Content Placeholder 2">
            <a:extLst>
              <a:ext uri="{FF2B5EF4-FFF2-40B4-BE49-F238E27FC236}">
                <a16:creationId xmlns:a16="http://schemas.microsoft.com/office/drawing/2014/main" id="{8282E34A-4963-4A72-A17F-9D071475299E}"/>
              </a:ext>
            </a:extLst>
          </p:cNvPr>
          <p:cNvSpPr>
            <a:spLocks noGrp="1"/>
          </p:cNvSpPr>
          <p:nvPr>
            <p:ph idx="1"/>
          </p:nvPr>
        </p:nvSpPr>
        <p:spPr/>
        <p:txBody>
          <a:bodyPr>
            <a:normAutofit/>
          </a:bodyPr>
          <a:lstStyle/>
          <a:p>
            <a:r>
              <a:rPr lang="en-GB" dirty="0"/>
              <a:t>Clergy who are school, hospital, prison etc. chaplains will often have a contract with the school etc. but this </a:t>
            </a:r>
            <a:r>
              <a:rPr lang="en-GB" b="1" u="sng" dirty="0"/>
              <a:t>will not mean </a:t>
            </a:r>
            <a:r>
              <a:rPr lang="en-GB" dirty="0"/>
              <a:t>that they have a contract with their church. </a:t>
            </a:r>
          </a:p>
          <a:p>
            <a:r>
              <a:rPr lang="en-GB" dirty="0"/>
              <a:t>In a few cases courts have held that there is a contract with the church: </a:t>
            </a:r>
            <a:r>
              <a:rPr lang="en-GB" i="1" dirty="0"/>
              <a:t>New Testament Church of God v Stewart </a:t>
            </a:r>
            <a:r>
              <a:rPr lang="en-GB" dirty="0"/>
              <a:t>(2007) IRLR 178 </a:t>
            </a:r>
          </a:p>
          <a:p>
            <a:r>
              <a:rPr lang="en-GB" dirty="0"/>
              <a:t>The Church had removed the applicant him from his church after financial irregularities had been found after an audit.  He claimed that he had been unfairly dismissed. The EAT held that ministers of religion can have the status of employees and so can claim for unfair dismissal and the full range of employment rights. </a:t>
            </a:r>
          </a:p>
        </p:txBody>
      </p:sp>
    </p:spTree>
    <p:extLst>
      <p:ext uri="{BB962C8B-B14F-4D97-AF65-F5344CB8AC3E}">
        <p14:creationId xmlns:p14="http://schemas.microsoft.com/office/powerpoint/2010/main" val="2571581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36DA8-5003-4215-A8DD-C2024F786DA2}"/>
              </a:ext>
            </a:extLst>
          </p:cNvPr>
          <p:cNvSpPr>
            <a:spLocks noGrp="1"/>
          </p:cNvSpPr>
          <p:nvPr>
            <p:ph type="title"/>
          </p:nvPr>
        </p:nvSpPr>
        <p:spPr/>
        <p:txBody>
          <a:bodyPr/>
          <a:lstStyle/>
          <a:p>
            <a:pPr algn="ctr"/>
            <a:r>
              <a:rPr lang="en-GB" dirty="0"/>
              <a:t>Reasoning of the court </a:t>
            </a:r>
          </a:p>
        </p:txBody>
      </p:sp>
      <p:sp>
        <p:nvSpPr>
          <p:cNvPr id="3" name="Content Placeholder 2">
            <a:extLst>
              <a:ext uri="{FF2B5EF4-FFF2-40B4-BE49-F238E27FC236}">
                <a16:creationId xmlns:a16="http://schemas.microsoft.com/office/drawing/2014/main" id="{91B32ED5-7915-467E-B2CD-D2094567F394}"/>
              </a:ext>
            </a:extLst>
          </p:cNvPr>
          <p:cNvSpPr>
            <a:spLocks noGrp="1"/>
          </p:cNvSpPr>
          <p:nvPr>
            <p:ph idx="1"/>
          </p:nvPr>
        </p:nvSpPr>
        <p:spPr/>
        <p:txBody>
          <a:bodyPr>
            <a:normAutofit lnSpcReduction="10000"/>
          </a:bodyPr>
          <a:lstStyle/>
          <a:p>
            <a:endParaRPr lang="en-GB" dirty="0"/>
          </a:p>
          <a:p>
            <a:r>
              <a:rPr lang="en-GB" dirty="0"/>
              <a:t>He was paid. </a:t>
            </a:r>
          </a:p>
          <a:p>
            <a:r>
              <a:rPr lang="en-GB" dirty="0"/>
              <a:t>There was detailed control over ministers of the Church, they were expected to report regularly to the national office and his salary was paid from that office. Standards which were expected of a minister and guidelines as to what a minister was expected to do were clearly set out.</a:t>
            </a:r>
          </a:p>
          <a:p>
            <a:r>
              <a:rPr lang="en-GB" dirty="0"/>
              <a:t>Most other cases have gone the other way – why? </a:t>
            </a:r>
          </a:p>
          <a:p>
            <a:r>
              <a:rPr lang="en-GB" dirty="0"/>
              <a:t>No guaranteed right to payment – no contract – but this does not explain everything.</a:t>
            </a:r>
          </a:p>
          <a:p>
            <a:endParaRPr lang="en-GB" dirty="0"/>
          </a:p>
        </p:txBody>
      </p:sp>
    </p:spTree>
    <p:extLst>
      <p:ext uri="{BB962C8B-B14F-4D97-AF65-F5344CB8AC3E}">
        <p14:creationId xmlns:p14="http://schemas.microsoft.com/office/powerpoint/2010/main" val="3893299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C2EFD-D8F2-4FFA-948B-41B8A239FD21}"/>
              </a:ext>
            </a:extLst>
          </p:cNvPr>
          <p:cNvSpPr>
            <a:spLocks noGrp="1"/>
          </p:cNvSpPr>
          <p:nvPr>
            <p:ph type="title"/>
          </p:nvPr>
        </p:nvSpPr>
        <p:spPr/>
        <p:txBody>
          <a:bodyPr/>
          <a:lstStyle/>
          <a:p>
            <a:pPr algn="ctr"/>
            <a:r>
              <a:rPr lang="en-GB" dirty="0"/>
              <a:t>Reluctance of the courts to find employee status – why? </a:t>
            </a:r>
          </a:p>
        </p:txBody>
      </p:sp>
      <p:sp>
        <p:nvSpPr>
          <p:cNvPr id="3" name="Content Placeholder 2">
            <a:extLst>
              <a:ext uri="{FF2B5EF4-FFF2-40B4-BE49-F238E27FC236}">
                <a16:creationId xmlns:a16="http://schemas.microsoft.com/office/drawing/2014/main" id="{A86A18EA-F379-4A72-A52F-C9ECA32C2EF8}"/>
              </a:ext>
            </a:extLst>
          </p:cNvPr>
          <p:cNvSpPr>
            <a:spLocks noGrp="1"/>
          </p:cNvSpPr>
          <p:nvPr>
            <p:ph idx="1"/>
          </p:nvPr>
        </p:nvSpPr>
        <p:spPr/>
        <p:txBody>
          <a:bodyPr>
            <a:normAutofit fontScale="92500" lnSpcReduction="10000"/>
          </a:bodyPr>
          <a:lstStyle/>
          <a:p>
            <a:r>
              <a:rPr lang="en-GB" dirty="0"/>
              <a:t>Clergy have a spiritual relationship not an employment one. </a:t>
            </a:r>
          </a:p>
          <a:p>
            <a:r>
              <a:rPr lang="en-GB" dirty="0"/>
              <a:t>What does this mean? As Edge says: ‘the term has been used without any clear explanation of its meaning, which has contributed to the 21st-century scepticism over a distinction between spiritual and other services’. (Ox. J Law Religion (2015) </a:t>
            </a:r>
          </a:p>
          <a:p>
            <a:r>
              <a:rPr lang="en-GB" dirty="0"/>
              <a:t>Gillian Evans points out the:  </a:t>
            </a:r>
          </a:p>
          <a:p>
            <a:r>
              <a:rPr lang="en-GB" dirty="0"/>
              <a:t>‘… tendency to assume in this group of cases that ‘spirituality’ is a single defining quality common to all relationships between ministers of religion and the religious bodies they serve, and that therefore any incompatibility with a contractual relationship is everywhere the same’ </a:t>
            </a:r>
            <a:r>
              <a:rPr lang="en-GB" i="1" dirty="0"/>
              <a:t>(Discipline and Justice in the Church of England</a:t>
            </a:r>
            <a:r>
              <a:rPr lang="en-GB" dirty="0"/>
              <a:t> ( Gracewing, 1998) </a:t>
            </a:r>
          </a:p>
          <a:p>
            <a:endParaRPr lang="en-GB" dirty="0"/>
          </a:p>
        </p:txBody>
      </p:sp>
    </p:spTree>
    <p:extLst>
      <p:ext uri="{BB962C8B-B14F-4D97-AF65-F5344CB8AC3E}">
        <p14:creationId xmlns:p14="http://schemas.microsoft.com/office/powerpoint/2010/main" val="2999674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A0C79-8AF8-499C-96D8-B5DD2471E86C}"/>
              </a:ext>
            </a:extLst>
          </p:cNvPr>
          <p:cNvSpPr>
            <a:spLocks noGrp="1"/>
          </p:cNvSpPr>
          <p:nvPr>
            <p:ph type="title"/>
          </p:nvPr>
        </p:nvSpPr>
        <p:spPr/>
        <p:txBody>
          <a:bodyPr/>
          <a:lstStyle/>
          <a:p>
            <a:pPr algn="ctr"/>
            <a:r>
              <a:rPr lang="en-GB" dirty="0"/>
              <a:t>Is it that the clergy have a vocation? </a:t>
            </a:r>
          </a:p>
        </p:txBody>
      </p:sp>
      <p:sp>
        <p:nvSpPr>
          <p:cNvPr id="3" name="Content Placeholder 2">
            <a:extLst>
              <a:ext uri="{FF2B5EF4-FFF2-40B4-BE49-F238E27FC236}">
                <a16:creationId xmlns:a16="http://schemas.microsoft.com/office/drawing/2014/main" id="{A3B491E6-A6A2-47FA-AB60-CA900F9B133C}"/>
              </a:ext>
            </a:extLst>
          </p:cNvPr>
          <p:cNvSpPr>
            <a:spLocks noGrp="1"/>
          </p:cNvSpPr>
          <p:nvPr>
            <p:ph idx="1"/>
          </p:nvPr>
        </p:nvSpPr>
        <p:spPr/>
        <p:txBody>
          <a:bodyPr>
            <a:normAutofit lnSpcReduction="10000"/>
          </a:bodyPr>
          <a:lstStyle/>
          <a:p>
            <a:r>
              <a:rPr lang="en-GB" dirty="0"/>
              <a:t>Lady Hale in </a:t>
            </a:r>
            <a:r>
              <a:rPr lang="en-GB" i="1" dirty="0"/>
              <a:t>Preston v President of the Methodist Conference </a:t>
            </a:r>
            <a:r>
              <a:rPr lang="en-GB" dirty="0"/>
              <a:t>(2013) [2013] UKSC 29</a:t>
            </a:r>
          </a:p>
          <a:p>
            <a:r>
              <a:rPr lang="en-GB" dirty="0"/>
              <a:t>‘The nature of many professionals' duties these days is such that they must serve higher principles and values than those determined by their employers. But usually there is no conflict between them, because their employers have engaged them in order that they should serve those very principles and values. I find it difficult to discern any difference in principle between the duties of the clergy appointed to minister to our spiritual needs, of the doctors appointed to minister to our bodily needs, and of the judges appointed to administer the law, in this respect’. </a:t>
            </a:r>
          </a:p>
          <a:p>
            <a:endParaRPr lang="en-GB" dirty="0"/>
          </a:p>
        </p:txBody>
      </p:sp>
    </p:spTree>
    <p:extLst>
      <p:ext uri="{BB962C8B-B14F-4D97-AF65-F5344CB8AC3E}">
        <p14:creationId xmlns:p14="http://schemas.microsoft.com/office/powerpoint/2010/main" val="813706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1696</Words>
  <Application>Microsoft Office PowerPoint</Application>
  <PresentationFormat>Widescreen</PresentationFormat>
  <Paragraphs>79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THE EMPLOYMENT STATUS OF MINISTERS OF RELIGION IN THE UK</vt:lpstr>
      <vt:lpstr>Three questions: </vt:lpstr>
      <vt:lpstr>Rogers v Booth (1937) 2 All ER 751 </vt:lpstr>
      <vt:lpstr>The reasoning of the court </vt:lpstr>
      <vt:lpstr>Result.</vt:lpstr>
      <vt:lpstr>In some cases there is a contract </vt:lpstr>
      <vt:lpstr>Reasoning of the court </vt:lpstr>
      <vt:lpstr>Reluctance of the courts to find employee status – why? </vt:lpstr>
      <vt:lpstr>Is it that the clergy have a vocation? </vt:lpstr>
      <vt:lpstr>Is this right? </vt:lpstr>
      <vt:lpstr>Different approaches in different churches – each church has a distinct ecclesiology. </vt:lpstr>
      <vt:lpstr>Courts must take account of this: Rule of Self Description  </vt:lpstr>
      <vt:lpstr>Where are we now? </vt:lpstr>
      <vt:lpstr>  Sharpe v Worcester Diocesan Board of Finance Ltd. and the Bishop of Worcester (2015) EWCA Civ. 399  </vt:lpstr>
      <vt:lpstr>The decision </vt:lpstr>
      <vt:lpstr>The result</vt:lpstr>
      <vt:lpstr>A solution?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EMPLOYMENT STATUS OF MINISTERS OF RELIGION IN THE UK</dc:title>
  <dc:creator>John&amp;Anne</dc:creator>
  <cp:lastModifiedBy>John Duddington</cp:lastModifiedBy>
  <cp:revision>30</cp:revision>
  <dcterms:created xsi:type="dcterms:W3CDTF">2019-10-09T17:04:17Z</dcterms:created>
  <dcterms:modified xsi:type="dcterms:W3CDTF">2025-04-22T14:20:27Z</dcterms:modified>
</cp:coreProperties>
</file>