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1"/>
  </p:notesMasterIdLst>
  <p:handoutMasterIdLst>
    <p:handoutMasterId r:id="rId12"/>
  </p:handoutMasterIdLst>
  <p:sldIdLst>
    <p:sldId id="256" r:id="rId2"/>
    <p:sldId id="438" r:id="rId3"/>
    <p:sldId id="440" r:id="rId4"/>
    <p:sldId id="441" r:id="rId5"/>
    <p:sldId id="442" r:id="rId6"/>
    <p:sldId id="444" r:id="rId7"/>
    <p:sldId id="445" r:id="rId8"/>
    <p:sldId id="446" r:id="rId9"/>
    <p:sldId id="437" r:id="rId10"/>
  </p:sldIdLst>
  <p:sldSz cx="9144000" cy="6858000" type="screen4x3"/>
  <p:notesSz cx="7102475" cy="93884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FFFF"/>
    <a:srgbClr val="179399"/>
    <a:srgbClr val="66FF33"/>
    <a:srgbClr val="FFFF99"/>
    <a:srgbClr val="FF9966"/>
    <a:srgbClr val="66FFFF"/>
    <a:srgbClr val="66FF66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0" autoAdjust="0"/>
    <p:restoredTop sz="56508" autoAdjust="0"/>
  </p:normalViewPr>
  <p:slideViewPr>
    <p:cSldViewPr>
      <p:cViewPr varScale="1">
        <p:scale>
          <a:sx n="48" d="100"/>
          <a:sy n="48" d="100"/>
        </p:scale>
        <p:origin x="23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18" cy="469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61" rIns="92521" bIns="46261" numCol="1" anchor="t" anchorCtr="0" compatLnSpc="1">
            <a:prstTxWarp prst="textNoShape">
              <a:avLst/>
            </a:prstTxWarp>
          </a:bodyPr>
          <a:lstStyle>
            <a:lvl1pPr defTabSz="924781">
              <a:defRPr sz="1200"/>
            </a:lvl1pPr>
          </a:lstStyle>
          <a:p>
            <a:endParaRPr lang="en-GB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301" y="0"/>
            <a:ext cx="3077518" cy="469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61" rIns="92521" bIns="46261" numCol="1" anchor="t" anchorCtr="0" compatLnSpc="1">
            <a:prstTxWarp prst="textNoShape">
              <a:avLst/>
            </a:prstTxWarp>
          </a:bodyPr>
          <a:lstStyle>
            <a:lvl1pPr algn="r" defTabSz="924781">
              <a:defRPr sz="1200"/>
            </a:lvl1pPr>
          </a:lstStyle>
          <a:p>
            <a:endParaRPr lang="en-GB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7628"/>
            <a:ext cx="3077518" cy="46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61" rIns="92521" bIns="46261" numCol="1" anchor="b" anchorCtr="0" compatLnSpc="1">
            <a:prstTxWarp prst="textNoShape">
              <a:avLst/>
            </a:prstTxWarp>
          </a:bodyPr>
          <a:lstStyle>
            <a:lvl1pPr defTabSz="924781">
              <a:defRPr sz="1200"/>
            </a:lvl1pPr>
          </a:lstStyle>
          <a:p>
            <a:endParaRPr lang="en-GB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301" y="8917628"/>
            <a:ext cx="3077518" cy="46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61" rIns="92521" bIns="46261" numCol="1" anchor="b" anchorCtr="0" compatLnSpc="1">
            <a:prstTxWarp prst="textNoShape">
              <a:avLst/>
            </a:prstTxWarp>
          </a:bodyPr>
          <a:lstStyle>
            <a:lvl1pPr algn="r" defTabSz="924781">
              <a:defRPr sz="1200"/>
            </a:lvl1pPr>
          </a:lstStyle>
          <a:p>
            <a:fld id="{47E7D407-0AF0-46FC-BBAF-81F3FB112C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981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18" cy="469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61" rIns="92521" bIns="46261" numCol="1" anchor="t" anchorCtr="0" compatLnSpc="1">
            <a:prstTxWarp prst="textNoShape">
              <a:avLst/>
            </a:prstTxWarp>
          </a:bodyPr>
          <a:lstStyle>
            <a:lvl1pPr defTabSz="924781">
              <a:defRPr sz="1200"/>
            </a:lvl1pPr>
          </a:lstStyle>
          <a:p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301" y="0"/>
            <a:ext cx="3077518" cy="469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61" rIns="92521" bIns="46261" numCol="1" anchor="t" anchorCtr="0" compatLnSpc="1">
            <a:prstTxWarp prst="textNoShape">
              <a:avLst/>
            </a:prstTxWarp>
          </a:bodyPr>
          <a:lstStyle>
            <a:lvl1pPr algn="r" defTabSz="924781">
              <a:defRPr sz="1200"/>
            </a:lvl1pPr>
          </a:lstStyle>
          <a:p>
            <a:endParaRPr lang="en-GB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4237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81" y="4459563"/>
            <a:ext cx="5681317" cy="4224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61" rIns="92521" bIns="462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7628"/>
            <a:ext cx="3077518" cy="46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61" rIns="92521" bIns="46261" numCol="1" anchor="b" anchorCtr="0" compatLnSpc="1">
            <a:prstTxWarp prst="textNoShape">
              <a:avLst/>
            </a:prstTxWarp>
          </a:bodyPr>
          <a:lstStyle>
            <a:lvl1pPr defTabSz="924781">
              <a:defRPr sz="1200"/>
            </a:lvl1pPr>
          </a:lstStyle>
          <a:p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301" y="8917628"/>
            <a:ext cx="3077518" cy="46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61" rIns="92521" bIns="46261" numCol="1" anchor="b" anchorCtr="0" compatLnSpc="1">
            <a:prstTxWarp prst="textNoShape">
              <a:avLst/>
            </a:prstTxWarp>
          </a:bodyPr>
          <a:lstStyle>
            <a:lvl1pPr algn="r" defTabSz="924781">
              <a:defRPr sz="1200"/>
            </a:lvl1pPr>
          </a:lstStyle>
          <a:p>
            <a:fld id="{5EDF092C-6351-4FB8-96CD-901037E575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1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Norman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F092C-6351-4FB8-96CD-901037E5758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42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F092C-6351-4FB8-96CD-901037E5758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599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F092C-6351-4FB8-96CD-901037E5758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177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F092C-6351-4FB8-96CD-901037E5758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22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F092C-6351-4FB8-96CD-901037E5758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39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F092C-6351-4FB8-96CD-901037E5758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690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F092C-6351-4FB8-96CD-901037E5758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396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F092C-6351-4FB8-96CD-901037E57588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31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F092C-6351-4FB8-96CD-901037E57588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071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Good Governance in Parochial Ministry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B6A1-FDD6-4916-9A69-49EC1DE1EA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4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Good Governance in Parochial Ministry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788-3A55-44B8-BAEF-D0DBE16115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52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Good Governance in Parochial Ministry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1DA9-49B0-40F5-84F0-FE42376091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15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Good Governance in Parochial Ministry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7100-96A4-4D26-B2BD-D33220D300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2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Good Governance in Parochial Ministry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E935-5AE3-4A3F-9E71-E5C705C2DD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85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Good Governance in Parochial Ministry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D527-2F17-4A0A-BDB0-53EBC46D28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40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Good Governance in Parochial Ministry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11FD-279D-4028-A989-6822E4790C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34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Good Governance in Parochial Ministry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CB5B-FF9E-421E-B2E2-C27FDA9D37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11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Good Governance in Parochial Ministry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53E0-2296-4D2B-B594-E15ED6F509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39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Good Governance in Parochial Ministry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6DD0-73E4-40DC-AD5F-9020A0AFC4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76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Good Governance in Parochial Ministry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3840-6ED6-4552-B4BF-91D66711C6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1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Good Governance in Parochial Ministry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7E2DD-8ED9-49F6-BBE8-6BE0CAE84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97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80960"/>
            <a:ext cx="7772400" cy="1440160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Good Governance </a:t>
            </a:r>
            <a:br>
              <a:rPr lang="en-GB" sz="3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3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Parochial Ministry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5DF31F-B082-4B35-A276-77141BAA7DF4}"/>
              </a:ext>
            </a:extLst>
          </p:cNvPr>
          <p:cNvSpPr txBox="1"/>
          <p:nvPr/>
        </p:nvSpPr>
        <p:spPr>
          <a:xfrm>
            <a:off x="1259632" y="548680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i="1" dirty="0"/>
              <a:t>You couldn’t make it up!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E829A0-04AC-499A-B57F-A8C4D24A2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5317992"/>
            <a:ext cx="5005618" cy="15400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F4E884-00E8-474D-92CA-D3CB7236BCF2}"/>
              </a:ext>
            </a:extLst>
          </p:cNvPr>
          <p:cNvSpPr txBox="1"/>
          <p:nvPr/>
        </p:nvSpPr>
        <p:spPr>
          <a:xfrm>
            <a:off x="1115616" y="3429000"/>
            <a:ext cx="71287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Session 2</a:t>
            </a:r>
          </a:p>
          <a:p>
            <a:endParaRPr lang="en-GB" b="1" dirty="0"/>
          </a:p>
          <a:p>
            <a:pPr algn="ctr"/>
            <a:r>
              <a:rPr lang="en-GB" sz="2400" b="1" dirty="0"/>
              <a:t>Church Representation Rules </a:t>
            </a:r>
          </a:p>
          <a:p>
            <a:pPr algn="ctr"/>
            <a:r>
              <a:rPr lang="en-GB" sz="2400" b="1" dirty="0"/>
              <a:t>and the Churchwardens’ Measure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4D3D-DE51-4E54-9C4A-DDB1EF784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8095"/>
            <a:ext cx="7772400" cy="1008112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legislation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C4715-4797-4C60-A4F7-068EA1BC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5616" y="1286207"/>
            <a:ext cx="6912768" cy="459106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tx1"/>
                </a:solidFill>
              </a:rPr>
              <a:t>Parochial Church Councils (Powers) Measure 1956 defines functions and powers of PCCs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tx1"/>
                </a:solidFill>
              </a:rPr>
              <a:t>Synodical Government Measure 1969 schedule 3 (Church Representation Rules)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tx1"/>
                </a:solidFill>
              </a:rPr>
              <a:t>Churchwardens’ Measure 2001</a:t>
            </a:r>
          </a:p>
          <a:p>
            <a:pPr algn="l"/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1068A-DFC5-49A6-A606-629251DB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2895600" cy="365125"/>
          </a:xfrm>
        </p:spPr>
        <p:txBody>
          <a:bodyPr/>
          <a:lstStyle/>
          <a:p>
            <a:r>
              <a:rPr lang="en-GB"/>
              <a:t>Good Governance in Parochial Ministry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AF381E-1C0E-496B-9024-B458DB14F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531" y="6021289"/>
            <a:ext cx="3298379" cy="666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2549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4D3D-DE51-4E54-9C4A-DDB1EF784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08112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PCC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C4715-4797-4C60-A4F7-068EA1BC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488832" cy="367240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PCC a body corporate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PCC a charitable body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PCC solely to promote charitable objects, not for different public or private purposes</a:t>
            </a: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To co-operate with the incumbent in promoting in the ecclesiastical parish the whole mission of the Church, pastoral, evangelistic, social and ecumenical. </a:t>
            </a: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algn="l"/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1068A-DFC5-49A6-A606-629251DB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2895600" cy="365125"/>
          </a:xfrm>
        </p:spPr>
        <p:txBody>
          <a:bodyPr/>
          <a:lstStyle/>
          <a:p>
            <a:r>
              <a:rPr lang="en-GB"/>
              <a:t>Good Governance in Parochial Ministry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AF381E-1C0E-496B-9024-B458DB14F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531" y="6021289"/>
            <a:ext cx="3298379" cy="666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313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4D3D-DE51-4E54-9C4A-DDB1EF784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08112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Representation Rules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C4715-4797-4C60-A4F7-068EA1BC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488832" cy="3672408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Electoral Roll </a:t>
            </a:r>
            <a:r>
              <a:rPr lang="en-GB" sz="2400" dirty="0">
                <a:solidFill>
                  <a:schemeClr val="tx1"/>
                </a:solidFill>
              </a:rPr>
              <a:t>– basis of church governance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Roll is drawn up from scratch every six years and revised annually in the intervening years.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May include email addresses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GDPR issues - published roll must include names only (Rule 1 (13)) although other details are stored on full roll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PCC decides how roll to be published – whether electronic or otherwise (Rule 8 (1))</a:t>
            </a: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algn="l"/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1068A-DFC5-49A6-A606-629251DB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2895600" cy="365125"/>
          </a:xfrm>
        </p:spPr>
        <p:txBody>
          <a:bodyPr/>
          <a:lstStyle/>
          <a:p>
            <a:r>
              <a:rPr lang="en-GB"/>
              <a:t>Good Governance in Parochial Ministry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AF381E-1C0E-496B-9024-B458DB14F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531" y="5589240"/>
            <a:ext cx="3298379" cy="666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551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4D3D-DE51-4E54-9C4A-DDB1EF784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19481"/>
            <a:ext cx="7772400" cy="1008112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Representation Rules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C4715-4797-4C60-A4F7-068EA1BC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1700809"/>
            <a:ext cx="7488832" cy="417646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 Parochial Church Meeting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Must be held by 31 May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PCC reports on the mission and activities of the previous year, including statement of accounts.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Elects representatives to Deanery Synod (every three years unless a vacancy occurs)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Elects members of the Parochial Church Council (usually a third of members stand down every year but can be re-elected if still eligible)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Appoints auditor / independent examiner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PCC decides on venue and timing of APCM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Does not appoint sidesmen.</a:t>
            </a:r>
          </a:p>
          <a:p>
            <a:pPr algn="l"/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1068A-DFC5-49A6-A606-629251DB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2895600" cy="365125"/>
          </a:xfrm>
        </p:spPr>
        <p:txBody>
          <a:bodyPr/>
          <a:lstStyle/>
          <a:p>
            <a:r>
              <a:rPr lang="en-GB"/>
              <a:t>Good Governance in Parochial Ministry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AF381E-1C0E-496B-9024-B458DB14F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531" y="5805264"/>
            <a:ext cx="3298379" cy="666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453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4D3D-DE51-4E54-9C4A-DDB1EF784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08112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Representation Rules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C4715-4797-4C60-A4F7-068EA1BC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488832" cy="4032448"/>
          </a:xfrm>
        </p:spPr>
        <p:txBody>
          <a:bodyPr>
            <a:normAutofit/>
          </a:bodyPr>
          <a:lstStyle/>
          <a:p>
            <a:pPr algn="l"/>
            <a:r>
              <a:rPr lang="en-GB" sz="3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Parochial Church Council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CRR governs membership and lays down all procedures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Chair, Vice Chair and other cleric authorised to chair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District Church Councils 		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BMOs are part of Deanery </a:t>
            </a: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chemeClr val="tx1"/>
                </a:solidFill>
              </a:rPr>
              <a:t>     (Mission Initiative Roll 27A – D)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Provision for when not enough on </a:t>
            </a: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chemeClr val="tx1"/>
                </a:solidFill>
              </a:rPr>
              <a:t>     PCC or no officers 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1068A-DFC5-49A6-A606-629251DB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2895600" cy="365125"/>
          </a:xfrm>
        </p:spPr>
        <p:txBody>
          <a:bodyPr/>
          <a:lstStyle/>
          <a:p>
            <a:r>
              <a:rPr lang="en-GB"/>
              <a:t>Good Governance in Parochial Ministry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AF381E-1C0E-496B-9024-B458DB14F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531" y="5445224"/>
            <a:ext cx="3298379" cy="666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Text, background pattern&#10;&#10;Description automatically generated">
            <a:extLst>
              <a:ext uri="{FF2B5EF4-FFF2-40B4-BE49-F238E27FC236}">
                <a16:creationId xmlns:a16="http://schemas.microsoft.com/office/drawing/2014/main" id="{32190951-7563-4994-9AD6-C7A9812773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5" y="3366079"/>
            <a:ext cx="1944215" cy="275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740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4D3D-DE51-4E54-9C4A-DDB1EF784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50245"/>
            <a:ext cx="7772400" cy="1008112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Representation Rules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C4715-4797-4C60-A4F7-068EA1BC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1592796"/>
            <a:ext cx="7488832" cy="421246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GB" sz="5000" dirty="0">
                <a:solidFill>
                  <a:schemeClr val="tx1"/>
                </a:solidFill>
              </a:rPr>
              <a:t>Key points: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GB" sz="5000" dirty="0">
                <a:solidFill>
                  <a:schemeClr val="tx1"/>
                </a:solidFill>
              </a:rPr>
              <a:t>Model rules apply to all PCCs but individual PCCs may apply to vary these. </a:t>
            </a:r>
            <a:r>
              <a:rPr lang="en-GB" sz="5000" i="1" dirty="0">
                <a:solidFill>
                  <a:schemeClr val="tx1"/>
                </a:solidFill>
              </a:rPr>
              <a:t>Rule 12 &amp; 13</a:t>
            </a:r>
            <a:endParaRPr lang="en-GB" sz="5000" dirty="0">
              <a:solidFill>
                <a:schemeClr val="tx1"/>
              </a:solidFill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GB" sz="5000" dirty="0">
                <a:solidFill>
                  <a:schemeClr val="tx1"/>
                </a:solidFill>
              </a:rPr>
              <a:t>PCC must hold a sufficient number of meetings to transact its business </a:t>
            </a:r>
            <a:r>
              <a:rPr lang="en-GB" sz="5000" i="1" dirty="0">
                <a:solidFill>
                  <a:schemeClr val="tx1"/>
                </a:solidFill>
              </a:rPr>
              <a:t>Rule M23 (1)</a:t>
            </a:r>
            <a:endParaRPr lang="en-GB" sz="5000" dirty="0">
              <a:solidFill>
                <a:schemeClr val="tx1"/>
              </a:solidFill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GB" sz="5000" dirty="0">
                <a:solidFill>
                  <a:schemeClr val="tx1"/>
                </a:solidFill>
              </a:rPr>
              <a:t>Chair may decide to conduct business by correspondence </a:t>
            </a:r>
            <a:r>
              <a:rPr lang="en-GB" sz="5000" i="1" dirty="0">
                <a:solidFill>
                  <a:schemeClr val="tx1"/>
                </a:solidFill>
              </a:rPr>
              <a:t>Rule M29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GB" sz="5000" dirty="0">
                <a:solidFill>
                  <a:schemeClr val="tx1"/>
                </a:solidFill>
              </a:rPr>
              <a:t>PCCs in multi-parish benefices and group ministries may put in place a scheme to meet as a Joint Council </a:t>
            </a:r>
            <a:r>
              <a:rPr lang="en-GB" sz="5000" i="1" dirty="0">
                <a:solidFill>
                  <a:schemeClr val="tx1"/>
                </a:solidFill>
              </a:rPr>
              <a:t>Rules M37 – M42</a:t>
            </a:r>
            <a:endParaRPr lang="en-GB" sz="5000" dirty="0">
              <a:solidFill>
                <a:schemeClr val="tx1"/>
              </a:solidFill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GB" sz="5000" dirty="0">
                <a:solidFill>
                  <a:schemeClr val="tx1"/>
                </a:solidFill>
              </a:rPr>
              <a:t>Lay members of the PCC must always be in a majority </a:t>
            </a:r>
            <a:r>
              <a:rPr lang="en-GB" sz="5000" i="1" dirty="0">
                <a:solidFill>
                  <a:schemeClr val="tx1"/>
                </a:solidFill>
              </a:rPr>
              <a:t>Rule M13 (2) &amp; M27 (2)</a:t>
            </a:r>
            <a:endParaRPr lang="en-GB" sz="5000" dirty="0">
              <a:solidFill>
                <a:schemeClr val="tx1"/>
              </a:solidFill>
            </a:endParaRP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1068A-DFC5-49A6-A606-629251DB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2895600" cy="365125"/>
          </a:xfrm>
        </p:spPr>
        <p:txBody>
          <a:bodyPr/>
          <a:lstStyle/>
          <a:p>
            <a:r>
              <a:rPr lang="en-GB"/>
              <a:t>Good Governance in Parochial Ministry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AF381E-1C0E-496B-9024-B458DB14F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531" y="5805264"/>
            <a:ext cx="3298379" cy="666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2312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4D3D-DE51-4E54-9C4A-DDB1EF784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08112"/>
          </a:xfrm>
        </p:spPr>
        <p:txBody>
          <a:bodyPr/>
          <a:lstStyle/>
          <a:p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Churchwardens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 2001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C4715-4797-4C60-A4F7-068EA1BC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1700809"/>
            <a:ext cx="7488832" cy="3888431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</a:rPr>
              <a:t>Churchwardens elected at Annual Meeting of Parishioners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</a:rPr>
              <a:t>AMP to be held before 31</a:t>
            </a:r>
            <a:r>
              <a:rPr lang="en-GB" sz="4000" baseline="30000" dirty="0">
                <a:solidFill>
                  <a:schemeClr val="tx1"/>
                </a:solidFill>
              </a:rPr>
              <a:t>st</a:t>
            </a:r>
            <a:r>
              <a:rPr lang="en-GB" sz="4000" dirty="0">
                <a:solidFill>
                  <a:schemeClr val="tx1"/>
                </a:solidFill>
              </a:rPr>
              <a:t> May each year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</a:rPr>
              <a:t>open to those on local government electoral roll who live in parish.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</a:rPr>
              <a:t>Who is disqualified?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</a:rPr>
              <a:t>All nominations made before the meeting starts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</a:rPr>
              <a:t>Can someone stand if not an Anglican?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</a:rPr>
              <a:t>PCC membership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</a:rPr>
              <a:t>Churchwardens only allowed to serve for six consecutive years, unless..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</a:rPr>
              <a:t>Bishop’s waiver of qualifications for Churchwardens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1068A-DFC5-49A6-A606-629251DB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2895600" cy="365125"/>
          </a:xfrm>
        </p:spPr>
        <p:txBody>
          <a:bodyPr/>
          <a:lstStyle/>
          <a:p>
            <a:r>
              <a:rPr lang="en-GB"/>
              <a:t>Good Governance in Parochial Ministry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AF381E-1C0E-496B-9024-B458DB14F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531" y="5589240"/>
            <a:ext cx="3298379" cy="666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203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5E248-1AFD-45D5-9B50-48250294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recent useful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4E6C6-49C1-47C6-AC3D-22D4EBA568B9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sz="2800" b="0" i="0" dirty="0">
                <a:solidFill>
                  <a:srgbClr val="000000"/>
                </a:solidFill>
                <a:effectLst/>
              </a:rPr>
              <a:t>What can be done when there are few/no PCC members and the bishop’s powers to make directions?</a:t>
            </a:r>
          </a:p>
          <a:p>
            <a:r>
              <a:rPr lang="en-US" sz="2800" b="0" i="0" dirty="0">
                <a:solidFill>
                  <a:srgbClr val="000000"/>
                </a:solidFill>
                <a:effectLst/>
              </a:rPr>
              <a:t>The new Joint Council provisions and how these work in practice – these are becoming quite popular where it is difficult to populate PCCs.</a:t>
            </a:r>
          </a:p>
          <a:p>
            <a:r>
              <a:rPr lang="en-US" sz="2800" b="0" i="0" dirty="0">
                <a:solidFill>
                  <a:srgbClr val="000000"/>
                </a:solidFill>
                <a:effectLst/>
              </a:rPr>
              <a:t>What can be done when a parish is struggling to find churchwardens – bishop’s power to waive certain of the qualification requirements.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A8A14C-0567-40A5-B285-150B9F7A0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9988" y="6323120"/>
            <a:ext cx="3464024" cy="365125"/>
          </a:xfrm>
        </p:spPr>
        <p:txBody>
          <a:bodyPr/>
          <a:lstStyle/>
          <a:p>
            <a:r>
              <a:rPr lang="en-GB" b="1" dirty="0"/>
              <a:t>ELS: Good Governance in Parochial Ministry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582858-07BE-41E8-BA91-65725EA38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4101" y="5714392"/>
            <a:ext cx="3298379" cy="666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661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16067</TotalTime>
  <Words>611</Words>
  <Application>Microsoft Office PowerPoint</Application>
  <PresentationFormat>On-screen Show (4:3)</PresentationFormat>
  <Paragraphs>82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Segoe UI</vt:lpstr>
      <vt:lpstr>Office Theme</vt:lpstr>
      <vt:lpstr>Good Governance  in Parochial Ministry</vt:lpstr>
      <vt:lpstr>Key legislation</vt:lpstr>
      <vt:lpstr>Role of PCC</vt:lpstr>
      <vt:lpstr>Church Representation Rules</vt:lpstr>
      <vt:lpstr>Church Representation Rules</vt:lpstr>
      <vt:lpstr>Church Representation Rules</vt:lpstr>
      <vt:lpstr>Church Representation Rules</vt:lpstr>
      <vt:lpstr>Churchwardens Measure 2001</vt:lpstr>
      <vt:lpstr>Three recent useful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for God: Surviving and Thriving in Ministry</dc:title>
  <dc:creator>David Foster</dc:creator>
  <cp:lastModifiedBy>Norman Boakes</cp:lastModifiedBy>
  <cp:revision>439</cp:revision>
  <cp:lastPrinted>2022-04-28T11:17:05Z</cp:lastPrinted>
  <dcterms:created xsi:type="dcterms:W3CDTF">2007-10-10T21:52:33Z</dcterms:created>
  <dcterms:modified xsi:type="dcterms:W3CDTF">2022-05-18T13:12:33Z</dcterms:modified>
</cp:coreProperties>
</file>