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1" r:id="rId3"/>
    <p:sldId id="328" r:id="rId4"/>
    <p:sldId id="329" r:id="rId5"/>
    <p:sldId id="339" r:id="rId6"/>
    <p:sldId id="344" r:id="rId7"/>
    <p:sldId id="345" r:id="rId8"/>
    <p:sldId id="358" r:id="rId9"/>
    <p:sldId id="335" r:id="rId10"/>
    <p:sldId id="354" r:id="rId11"/>
    <p:sldId id="348" r:id="rId12"/>
    <p:sldId id="355" r:id="rId13"/>
    <p:sldId id="356" r:id="rId14"/>
    <p:sldId id="360" r:id="rId15"/>
    <p:sldId id="350" r:id="rId16"/>
    <p:sldId id="352" r:id="rId17"/>
    <p:sldId id="353" r:id="rId18"/>
    <p:sldId id="361" r:id="rId19"/>
    <p:sldId id="357" r:id="rId20"/>
    <p:sldId id="362" r:id="rId21"/>
    <p:sldId id="363" r:id="rId2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40" autoAdjust="0"/>
    <p:restoredTop sz="86418"/>
  </p:normalViewPr>
  <p:slideViewPr>
    <p:cSldViewPr snapToGrid="0">
      <p:cViewPr varScale="1">
        <p:scale>
          <a:sx n="78" d="100"/>
          <a:sy n="78" d="100"/>
        </p:scale>
        <p:origin x="192" y="1320"/>
      </p:cViewPr>
      <p:guideLst/>
    </p:cSldViewPr>
  </p:slideViewPr>
  <p:outlineViewPr>
    <p:cViewPr>
      <p:scale>
        <a:sx n="33" d="100"/>
        <a:sy n="33" d="100"/>
      </p:scale>
      <p:origin x="0" y="-15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FFFDC-AE21-4BAB-A926-4A5C77DE052A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DE5DC-1032-4955-BC90-3EF56050D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2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A7B5-3015-4E78-A671-E9E0810C0873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A9FBA-43C2-4288-A8C7-E8DF3F3F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6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A9FBA-43C2-4288-A8C7-E8DF3F3F84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8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7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1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4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47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33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80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8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B74A516-0C02-4793-B0E8-FE0FE92E9A1C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C9B48E-DAF8-46C5-961E-98412776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0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arthermitage.org/Thomas-Rowlandson/Justice-of-the-Peace.big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Getting married: the origins of the current law and problems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Professor Rebecca Probert</a:t>
            </a:r>
          </a:p>
          <a:p>
            <a:r>
              <a:rPr lang="en-GB" sz="2400" dirty="0"/>
              <a:t>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275839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4F43-36A9-2A48-9D09-3EA597FC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Convenience or political expediency?</a:t>
            </a:r>
          </a:p>
        </p:txBody>
      </p:sp>
      <p:pic>
        <p:nvPicPr>
          <p:cNvPr id="8" name="Picture 2" descr="[Poverty 7[3].jpg]">
            <a:extLst>
              <a:ext uri="{FF2B5EF4-FFF2-40B4-BE49-F238E27FC236}">
                <a16:creationId xmlns:a16="http://schemas.microsoft.com/office/drawing/2014/main" id="{308D05CD-6138-4448-9A3E-50FD8D569C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5" y="2093975"/>
            <a:ext cx="5081145" cy="41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7D598-05A3-FA48-96F7-5CD5FD68A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New Poor Law was not actually in force</a:t>
            </a:r>
          </a:p>
          <a:p>
            <a:r>
              <a:rPr lang="en-GB" sz="2800" dirty="0"/>
              <a:t>Roles of superintendent registrar and registrars did not exist  </a:t>
            </a:r>
          </a:p>
          <a:p>
            <a:r>
              <a:rPr lang="en-GB" sz="2800" dirty="0"/>
              <a:t>Pretext to press ahead with implementation </a:t>
            </a:r>
          </a:p>
          <a:p>
            <a:r>
              <a:rPr lang="en-GB" sz="2800" dirty="0"/>
              <a:t>Resulted in opposition and riots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35AB-65AB-C249-B33E-8569C973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1836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D6E1-2D92-754C-9DF4-91EE92DF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Ensured that no one would be compelled to marry in a way that was contrary to their conscience by minimising regulation of the ceremony </a:t>
            </a:r>
          </a:p>
          <a:p>
            <a:r>
              <a:rPr lang="en-GB" sz="2800" dirty="0"/>
              <a:t>Did not reflect the way in which many Dissenters wanted to marry</a:t>
            </a:r>
          </a:p>
          <a:p>
            <a:r>
              <a:rPr lang="en-GB" sz="2800" dirty="0"/>
              <a:t>Inability to implement the New Poor Law everywhere necessitated various temporary expedients</a:t>
            </a:r>
          </a:p>
          <a:p>
            <a:r>
              <a:rPr lang="en-GB" sz="2800" dirty="0"/>
              <a:t>Very far from being a coherent codification of the laws governing marriage </a:t>
            </a:r>
          </a:p>
        </p:txBody>
      </p:sp>
    </p:spTree>
    <p:extLst>
      <p:ext uri="{BB962C8B-B14F-4D97-AF65-F5344CB8AC3E}">
        <p14:creationId xmlns:p14="http://schemas.microsoft.com/office/powerpoint/2010/main" val="31489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C6AF-4C61-6541-84D6-106BBD2F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take-up of the 1836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7687-12C4-3243-82E6-47FF56BC9F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Catholics were more likely to register their places of worship for marriage and to get married there than Protestant Dissenters</a:t>
            </a:r>
          </a:p>
          <a:p>
            <a:r>
              <a:rPr lang="en-GB" sz="2800" dirty="0"/>
              <a:t>Register office weddings did not represent a rejection of religion</a:t>
            </a:r>
            <a:endParaRPr lang="en-US" sz="2800" dirty="0"/>
          </a:p>
        </p:txBody>
      </p:sp>
      <p:pic>
        <p:nvPicPr>
          <p:cNvPr id="5" name="Picture 2" descr="https://www.intaglio-fine-art.com/prodimages/abc/C228.JPG">
            <a:extLst>
              <a:ext uri="{FF2B5EF4-FFF2-40B4-BE49-F238E27FC236}">
                <a16:creationId xmlns:a16="http://schemas.microsoft.com/office/drawing/2014/main" id="{118A29AE-5C87-DA4E-9E60-BF6643852A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4229"/>
          <a:stretch>
            <a:fillRect/>
          </a:stretch>
        </p:blipFill>
        <p:spPr bwMode="auto">
          <a:xfrm>
            <a:off x="6364288" y="2217026"/>
            <a:ext cx="4754562" cy="39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01CBE0-A5C0-7B42-AF53-2D6979A1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Reacting to problems: the reforms of the 1850s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AA997-031F-D247-B450-611932431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869795" cy="3863340"/>
          </a:xfrm>
        </p:spPr>
        <p:txBody>
          <a:bodyPr>
            <a:noAutofit/>
          </a:bodyPr>
          <a:lstStyle/>
          <a:p>
            <a:r>
              <a:rPr lang="en-US" sz="2800" dirty="0"/>
              <a:t>Places of Worship Act 1855 allowed non-Christian places of worship to be certified and registered</a:t>
            </a:r>
          </a:p>
          <a:p>
            <a:r>
              <a:rPr lang="en-GB" sz="2800" dirty="0"/>
              <a:t>Marriage and Registration Act 1856</a:t>
            </a:r>
          </a:p>
          <a:p>
            <a:pPr lvl="1"/>
            <a:r>
              <a:rPr lang="en-GB" sz="2600" dirty="0"/>
              <a:t>amended the requirements for civil preliminaries</a:t>
            </a:r>
          </a:p>
          <a:p>
            <a:pPr lvl="1"/>
            <a:r>
              <a:rPr lang="en-GB" sz="2600" dirty="0"/>
              <a:t>recalibrated the roles of the state and the church in the making of marriage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B5DB26-5ACE-EB41-A40E-893D3A243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8858" y="2261118"/>
            <a:ext cx="4049991" cy="32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01CBE0-A5C0-7B42-AF53-2D6979A1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Remarriage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AA997-031F-D247-B450-611932431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7567966" cy="3977640"/>
          </a:xfrm>
        </p:spPr>
        <p:txBody>
          <a:bodyPr>
            <a:noAutofit/>
          </a:bodyPr>
          <a:lstStyle/>
          <a:p>
            <a:r>
              <a:rPr lang="en-US" sz="2800" dirty="0"/>
              <a:t>Prosecutions were brought against two Anglican clergymen</a:t>
            </a:r>
          </a:p>
          <a:p>
            <a:r>
              <a:rPr lang="en-US" sz="2800" dirty="0"/>
              <a:t>New clause permitted a religious ceremony after a register office wedding</a:t>
            </a:r>
          </a:p>
          <a:p>
            <a:r>
              <a:rPr lang="en-US" sz="2800" dirty="0"/>
              <a:t>Implication that it was </a:t>
            </a:r>
            <a:r>
              <a:rPr lang="en-US" sz="2800" i="1" dirty="0"/>
              <a:t>not</a:t>
            </a:r>
            <a:r>
              <a:rPr lang="en-US" sz="2800" dirty="0"/>
              <a:t> possible to have a second religious ceremony after a wedding in a registered place of worship</a:t>
            </a:r>
          </a:p>
          <a:p>
            <a:r>
              <a:rPr lang="en-US" sz="2800" dirty="0"/>
              <a:t>New prohibition on a religious service in register office weddings</a:t>
            </a:r>
          </a:p>
          <a:p>
            <a:endParaRPr lang="en-GB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59F620-9D4D-0048-BAE2-5D852CBE1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5413" y="2093976"/>
            <a:ext cx="2595512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FE67BF-9EBF-C84C-BAED-6307A6E80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925C-EF61-3548-AD73-1251759A21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Equality with the Established Church</a:t>
            </a:r>
          </a:p>
          <a:p>
            <a:r>
              <a:rPr lang="en-US" sz="2800" dirty="0"/>
              <a:t>Status</a:t>
            </a:r>
          </a:p>
          <a:p>
            <a:r>
              <a:rPr lang="en-US" sz="2800" dirty="0"/>
              <a:t>Automatic authorization of ministers to conduct weddings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B90CA5-4F0B-3044-9978-1D9E52284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1680" y="2048256"/>
            <a:ext cx="5297424" cy="640080"/>
          </a:xfrm>
        </p:spPr>
        <p:txBody>
          <a:bodyPr/>
          <a:lstStyle/>
          <a:p>
            <a:r>
              <a:rPr lang="en-US" dirty="0"/>
              <a:t>Or Free?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1F2C3-42C4-8A4B-99FB-7456E0F63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9929" y="2743200"/>
            <a:ext cx="5159175" cy="3291840"/>
          </a:xfrm>
        </p:spPr>
        <p:txBody>
          <a:bodyPr>
            <a:normAutofit/>
          </a:bodyPr>
          <a:lstStyle/>
          <a:p>
            <a:r>
              <a:rPr lang="en-GB" sz="2800" dirty="0"/>
              <a:t>Rejection of the idea of centralised control</a:t>
            </a:r>
          </a:p>
          <a:p>
            <a:r>
              <a:rPr lang="en-GB" sz="2800" dirty="0"/>
              <a:t>No ordained ministry</a:t>
            </a:r>
          </a:p>
          <a:p>
            <a:r>
              <a:rPr lang="en-GB" sz="2800" dirty="0"/>
              <a:t>Reluctance to become agents of the state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7155AC-9E85-3C4F-806D-1CE4B6C4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Divisions within dissent as to who should register marriages</a:t>
            </a:r>
          </a:p>
        </p:txBody>
      </p:sp>
    </p:spTree>
    <p:extLst>
      <p:ext uri="{BB962C8B-B14F-4D97-AF65-F5344CB8AC3E}">
        <p14:creationId xmlns:p14="http://schemas.microsoft.com/office/powerpoint/2010/main" val="34082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0E08FA-72B2-3247-AB77-06E81A6F1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6F35B-EBDD-AA49-BCC8-196F2568A3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issue register books to specific authorised ministers who would conduct and register marriages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0C773-9880-3C43-8D20-610FD054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Whoever had officiated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FDF5-45BB-6740-B767-FA09DF7D44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require the person officiating at the marriage to complete certain prescribed documentation confirming that the marriage had taken place and return it to the superintendent registrar </a:t>
            </a: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CF7EA5-B17F-BC49-ADFE-61FD5E4F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Differing models as to how marriages would be registered</a:t>
            </a:r>
          </a:p>
        </p:txBody>
      </p:sp>
    </p:spTree>
    <p:extLst>
      <p:ext uri="{BB962C8B-B14F-4D97-AF65-F5344CB8AC3E}">
        <p14:creationId xmlns:p14="http://schemas.microsoft.com/office/powerpoint/2010/main" val="25994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3B4C93-A5A6-C247-AB28-09D5851C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Act 1898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A4C93E-4E79-0F45-9DD5-6486DE18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appointment of ‘</a:t>
            </a:r>
            <a:r>
              <a:rPr lang="en-US" sz="2800" dirty="0" err="1"/>
              <a:t>authorised</a:t>
            </a:r>
            <a:r>
              <a:rPr lang="en-US" sz="2800" dirty="0"/>
              <a:t> persons’</a:t>
            </a:r>
          </a:p>
          <a:p>
            <a:r>
              <a:rPr lang="en-US" sz="2800" dirty="0"/>
              <a:t>Passive role – to be present, and to register the marriage</a:t>
            </a:r>
          </a:p>
          <a:p>
            <a:r>
              <a:rPr lang="en-US" sz="2800" dirty="0"/>
              <a:t>Only places of worship that could have been registered under the 1836 Act could appoint an </a:t>
            </a:r>
            <a:r>
              <a:rPr lang="en-US" sz="2800" dirty="0" err="1"/>
              <a:t>authorised</a:t>
            </a:r>
            <a:r>
              <a:rPr lang="en-US" sz="2800" dirty="0"/>
              <a:t> person</a:t>
            </a:r>
            <a:r>
              <a:rPr lang="en-GB" sz="2800" dirty="0"/>
              <a:t>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4E141-708C-2A4D-9AFC-9530F8181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" t="7619" r="5105" b="57380"/>
          <a:stretch/>
        </p:blipFill>
        <p:spPr>
          <a:xfrm>
            <a:off x="1038936" y="4277433"/>
            <a:ext cx="10089312" cy="22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E9A4-49A1-C945-97B1-495DEC5D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law in the c20th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7399-9E5A-274D-BDB7-574873184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Escalating complexity:</a:t>
            </a:r>
          </a:p>
          <a:p>
            <a:pPr lvl="1"/>
            <a:r>
              <a:rPr lang="en-US" sz="2600" dirty="0"/>
              <a:t>Church of England Marriage Measures</a:t>
            </a:r>
          </a:p>
          <a:p>
            <a:r>
              <a:rPr lang="en-US" sz="2800" dirty="0"/>
              <a:t>Mistakes and misunderstandings:</a:t>
            </a:r>
          </a:p>
          <a:p>
            <a:pPr lvl="1"/>
            <a:r>
              <a:rPr lang="en-US" sz="2600" dirty="0"/>
              <a:t>The passage of validating legislation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5E679-E901-084A-8337-B54469752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044" y="2193925"/>
            <a:ext cx="3067050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5F3F-E1A6-2E4F-97DC-AB8159E5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531737"/>
          </a:xfrm>
        </p:spPr>
        <p:txBody>
          <a:bodyPr>
            <a:normAutofit fontScale="90000"/>
          </a:bodyPr>
          <a:lstStyle/>
          <a:p>
            <a:r>
              <a:rPr lang="en-US" dirty="0"/>
              <a:t>Consolidating complexity: </a:t>
            </a:r>
            <a:br>
              <a:rPr lang="en-US" dirty="0"/>
            </a:br>
            <a:r>
              <a:rPr lang="en-US" dirty="0"/>
              <a:t>marriage Act 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31DA-380E-064C-B5A7-B45084FD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Overemphasised the divisions between different routes into marriage</a:t>
            </a:r>
          </a:p>
          <a:p>
            <a:r>
              <a:rPr lang="en-GB" sz="2800" dirty="0"/>
              <a:t>Obscured how tightly regulated Quaker and Jewish </a:t>
            </a:r>
            <a:r>
              <a:rPr lang="en-GB" sz="2800"/>
              <a:t>marriages were</a:t>
            </a:r>
          </a:p>
          <a:p>
            <a:r>
              <a:rPr lang="en-GB" sz="2800"/>
              <a:t>Allowed </a:t>
            </a:r>
            <a:r>
              <a:rPr lang="en-GB" sz="2800" dirty="0"/>
              <a:t>all places of worship to appoint their own authorised persons</a:t>
            </a:r>
          </a:p>
        </p:txBody>
      </p:sp>
    </p:spTree>
    <p:extLst>
      <p:ext uri="{BB962C8B-B14F-4D97-AF65-F5344CB8AC3E}">
        <p14:creationId xmlns:p14="http://schemas.microsoft.com/office/powerpoint/2010/main" val="41584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893F-087E-C748-BCB8-F27DCB41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making of the Marriage Act 1836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4A5B-E4D6-B843-9FD5-12690E4BD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way in which the campaign for reform was framed</a:t>
            </a:r>
          </a:p>
          <a:p>
            <a:r>
              <a:rPr lang="en-GB" sz="2800" dirty="0"/>
              <a:t>The continuing concern about the risk of clandestine marriage </a:t>
            </a:r>
          </a:p>
          <a:p>
            <a:r>
              <a:rPr lang="en-GB" sz="2800" dirty="0"/>
              <a:t>The desire of the Whig government to implement the New Poor Law across the entirety of England and Wales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09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32BC-A34A-F040-8390-8AEC8182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Marriage law and practice since 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CFE3-3B01-2742-AB23-C9C2C20F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922738" cy="4050792"/>
          </a:xfrm>
        </p:spPr>
        <p:txBody>
          <a:bodyPr>
            <a:normAutofit/>
          </a:bodyPr>
          <a:lstStyle/>
          <a:p>
            <a:r>
              <a:rPr lang="en-US" sz="2800" dirty="0"/>
              <a:t>Minor changes to the law</a:t>
            </a:r>
          </a:p>
          <a:p>
            <a:r>
              <a:rPr lang="en-US" sz="2800" dirty="0"/>
              <a:t>Major changes in how couples marry</a:t>
            </a:r>
          </a:p>
          <a:p>
            <a:pPr lvl="1"/>
            <a:r>
              <a:rPr lang="en-US" sz="2600" dirty="0"/>
              <a:t>Increase in civil weddings, particularly on ‘approved premises’ after 1994</a:t>
            </a:r>
          </a:p>
          <a:p>
            <a:pPr marL="274320" lvl="1" indent="0">
              <a:buNone/>
            </a:pPr>
            <a:endParaRPr lang="en-US" sz="2600" dirty="0"/>
          </a:p>
        </p:txBody>
      </p:sp>
      <p:pic>
        <p:nvPicPr>
          <p:cNvPr id="4" name="Picture 4" descr="http://www.mymuslimwedding.co.uk/img/s12.jpg">
            <a:extLst>
              <a:ext uri="{FF2B5EF4-FFF2-40B4-BE49-F238E27FC236}">
                <a16:creationId xmlns:a16="http://schemas.microsoft.com/office/drawing/2014/main" id="{05FC0551-5F68-FE44-8768-4AEA1DC7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51" y="2093976"/>
            <a:ext cx="502559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7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3069-CF86-334B-A952-FCAFD7CD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4D04-DC15-0448-847B-50BC31A82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Many of the problems with the current law are of long standing </a:t>
            </a:r>
          </a:p>
          <a:p>
            <a:r>
              <a:rPr lang="en-GB" sz="2800" dirty="0"/>
              <a:t>The longevity of a particular requirement does not mean that it was introduced for a good reason, or has worked well</a:t>
            </a:r>
          </a:p>
          <a:p>
            <a:r>
              <a:rPr lang="en-GB" sz="2800" dirty="0"/>
              <a:t>None of the reforms to date have addressed weddings law as a whole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97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9FDD-3680-6A43-BE82-7E3EC898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concerns about </a:t>
            </a:r>
            <a:r>
              <a:rPr lang="en-US" dirty="0" err="1"/>
              <a:t>clandestinity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8ACE-DC5D-C249-8F20-E6E25E8B9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Clandestine Marriages Act 1753 </a:t>
            </a:r>
          </a:p>
          <a:p>
            <a:r>
              <a:rPr lang="en-GB" sz="2800" dirty="0"/>
              <a:t>Marriage Act 1823 </a:t>
            </a:r>
          </a:p>
          <a:p>
            <a:r>
              <a:rPr lang="en-GB" sz="2800" dirty="0"/>
              <a:t>The need for some system of advance notice</a:t>
            </a:r>
          </a:p>
          <a:p>
            <a:r>
              <a:rPr lang="en-GB" sz="2800" dirty="0"/>
              <a:t>The need for registration</a:t>
            </a:r>
            <a:endParaRPr lang="en-US" sz="2800" dirty="0"/>
          </a:p>
        </p:txBody>
      </p:sp>
      <p:pic>
        <p:nvPicPr>
          <p:cNvPr id="5" name="Picture 2" descr="http://upload.wikimedia.org/wikipedia/commons/0/0d/Edmund_Blair_Leighton_-_signing_the_register.jpg">
            <a:extLst>
              <a:ext uri="{FF2B5EF4-FFF2-40B4-BE49-F238E27FC236}">
                <a16:creationId xmlns:a16="http://schemas.microsoft.com/office/drawing/2014/main" id="{003A7FE5-102A-E64C-BE82-730D1AF871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288" y="2453308"/>
            <a:ext cx="4754562" cy="34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2C39-E20E-804F-820D-580237FF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campaign against compulsory conformity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0313-EB33-A240-8BE3-9E171B25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400102"/>
            <a:ext cx="5143383" cy="3772098"/>
          </a:xfrm>
        </p:spPr>
        <p:txBody>
          <a:bodyPr>
            <a:noAutofit/>
          </a:bodyPr>
          <a:lstStyle/>
          <a:p>
            <a:r>
              <a:rPr lang="en-US" sz="2800" dirty="0"/>
              <a:t>The request to be able to omit references to the Trinity</a:t>
            </a:r>
          </a:p>
          <a:p>
            <a:r>
              <a:rPr lang="en-GB" sz="2800" dirty="0"/>
              <a:t>Focus on the right not to have to marry in a way that violated one’s conscience </a:t>
            </a:r>
          </a:p>
          <a:p>
            <a:r>
              <a:rPr lang="en-GB" sz="2800" dirty="0"/>
              <a:t>Prioritised finding an alternative above the form of that alternative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776CCD-832B-744F-9541-4671C2F2A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88" y="2400102"/>
            <a:ext cx="4754562" cy="35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59DB-8998-4645-BD58-05EE191E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existing exemptions: an ambiguous and unhelpful precedent</a:t>
            </a:r>
          </a:p>
        </p:txBody>
      </p:sp>
      <p:pic>
        <p:nvPicPr>
          <p:cNvPr id="5" name="Picture 2" descr="http://www.jewishfolksongs.com/userfiles/chupah1a.jpg">
            <a:extLst>
              <a:ext uri="{FF2B5EF4-FFF2-40B4-BE49-F238E27FC236}">
                <a16:creationId xmlns:a16="http://schemas.microsoft.com/office/drawing/2014/main" id="{E860D210-61D3-DC47-82AE-3190A622D0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8" y="2309679"/>
            <a:ext cx="5239415" cy="327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4CBAD-686F-4A4A-B281-B81EC4391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5089222" cy="3977640"/>
          </a:xfrm>
        </p:spPr>
        <p:txBody>
          <a:bodyPr>
            <a:noAutofit/>
          </a:bodyPr>
          <a:lstStyle/>
          <a:p>
            <a:r>
              <a:rPr lang="en-US" sz="2800" dirty="0"/>
              <a:t>The 1753 and 1823 Acts had exempted Quakers and Jews but said nothing about how their marriages were to be regulated or even whether they were valid</a:t>
            </a:r>
          </a:p>
          <a:p>
            <a:r>
              <a:rPr lang="en-US" sz="2800" dirty="0"/>
              <a:t>Courts had held that the validity of Jewish marriages was to be tested according to Jewish law</a:t>
            </a:r>
          </a:p>
        </p:txBody>
      </p:sp>
    </p:spTree>
    <p:extLst>
      <p:ext uri="{BB962C8B-B14F-4D97-AF65-F5344CB8AC3E}">
        <p14:creationId xmlns:p14="http://schemas.microsoft.com/office/powerpoint/2010/main" val="24256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1A90-4016-6B48-9771-55C1852B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marrying in licensed places of worship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4B5A2-8545-464C-9F98-16D73961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system of licensing had its roots in suspicion of those who did not conform to the Established Church </a:t>
            </a:r>
          </a:p>
          <a:p>
            <a:r>
              <a:rPr lang="en-US" sz="2800" dirty="0"/>
              <a:t>Concern about the types of places where non-Anglicans might be able to marry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A834-7425-EB44-B12A-A2762781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92" y="3680237"/>
            <a:ext cx="6043012" cy="24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182C-FC17-044E-8BB9-9C2DDF6E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of marrying before a magistrate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C3B63-F802-A240-B426-038E264A37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87ACCA-1DBC-0341-B93D-7E4029304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186" y="2194560"/>
            <a:ext cx="5290457" cy="397764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Idea of marriage as a civil contract</a:t>
            </a:r>
          </a:p>
          <a:p>
            <a:r>
              <a:rPr lang="en-GB" sz="2800" dirty="0"/>
              <a:t>Idea of marriages being made in the presence of a representative of the state </a:t>
            </a:r>
            <a:endParaRPr lang="en-US" sz="2800" dirty="0"/>
          </a:p>
        </p:txBody>
      </p:sp>
      <p:pic>
        <p:nvPicPr>
          <p:cNvPr id="1026" name="Picture 2" descr="Justice of the Peace">
            <a:hlinkClick r:id="rId2"/>
            <a:extLst>
              <a:ext uri="{FF2B5EF4-FFF2-40B4-BE49-F238E27FC236}">
                <a16:creationId xmlns:a16="http://schemas.microsoft.com/office/drawing/2014/main" id="{6FD43E86-E838-4845-9526-642C8D3D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9" y="2726382"/>
            <a:ext cx="4922737" cy="29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13A4-45B8-0D4D-9C9D-9114FF1D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 OF civil registration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E9A2-5661-8440-AD21-F7765F1E03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Dissenters were </a:t>
            </a:r>
            <a:r>
              <a:rPr lang="en-GB" sz="2800" dirty="0"/>
              <a:t>were united in their desire for a new system of civil registration of births and deaths as well as of marriages </a:t>
            </a:r>
          </a:p>
          <a:p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1DC73-E810-9D43-9115-15B9A352A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88" y="2744760"/>
            <a:ext cx="4754562" cy="28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A19C-1028-4E47-9FE0-AB0D7257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machinery of new poor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5065-5F47-D54F-922E-0BFB691C7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796143"/>
            <a:ext cx="6653566" cy="4376057"/>
          </a:xfrm>
        </p:spPr>
        <p:txBody>
          <a:bodyPr>
            <a:normAutofit/>
          </a:bodyPr>
          <a:lstStyle/>
          <a:p>
            <a:pPr lvl="1"/>
            <a:endParaRPr lang="en-GB" sz="2800" dirty="0"/>
          </a:p>
          <a:p>
            <a:pPr lvl="1"/>
            <a:r>
              <a:rPr lang="en-GB" sz="2800" dirty="0"/>
              <a:t>New system of civil preliminaries </a:t>
            </a:r>
          </a:p>
          <a:p>
            <a:pPr lvl="1"/>
            <a:r>
              <a:rPr lang="en-GB" sz="2800" dirty="0"/>
              <a:t>Marriages to take place in registered places of worship in the presence of a registrar</a:t>
            </a:r>
          </a:p>
          <a:p>
            <a:pPr lvl="1"/>
            <a:r>
              <a:rPr lang="en-GB" sz="2800" dirty="0"/>
              <a:t>Registrar was responsible for registration</a:t>
            </a:r>
          </a:p>
          <a:p>
            <a:pPr lvl="1"/>
            <a:r>
              <a:rPr lang="en-GB" sz="2800" dirty="0"/>
              <a:t>Alternative option of marrying in the office of the superintendent registrar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B6D3A8A-72DA-934E-8AF7-2330DE62F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65531" y="2093976"/>
            <a:ext cx="2862717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{9875FD79-61E4-E840-8C5D-670F99F39D72}tf10001120</Template>
  <TotalTime>1610</TotalTime>
  <Words>824</Words>
  <Application>Microsoft Macintosh PowerPoint</Application>
  <PresentationFormat>Widescreen</PresentationFormat>
  <Paragraphs>93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Rockwell</vt:lpstr>
      <vt:lpstr>Rockwell Condensed</vt:lpstr>
      <vt:lpstr>Rockwell Extra Bold</vt:lpstr>
      <vt:lpstr>Wingdings</vt:lpstr>
      <vt:lpstr>Wood Type</vt:lpstr>
      <vt:lpstr>Getting married: the origins of the current law and problems</vt:lpstr>
      <vt:lpstr>The making of the Marriage Act 1836</vt:lpstr>
      <vt:lpstr>The concerns about clandestinity</vt:lpstr>
      <vt:lpstr>The campaign against compulsory conformity</vt:lpstr>
      <vt:lpstr>The existing exemptions: an ambiguous and unhelpful precedent</vt:lpstr>
      <vt:lpstr>The idea of marrying in licensed places of worship</vt:lpstr>
      <vt:lpstr>The idea of marrying before a magistrate </vt:lpstr>
      <vt:lpstr>The idea OF civil registration </vt:lpstr>
      <vt:lpstr>the machinery of new poor law</vt:lpstr>
      <vt:lpstr>Convenience or political expediency?</vt:lpstr>
      <vt:lpstr>Evaluating the 1836 Act</vt:lpstr>
      <vt:lpstr>The take-up of the 1836 Act</vt:lpstr>
      <vt:lpstr>Reacting to problems: the reforms of the 1850s</vt:lpstr>
      <vt:lpstr>Remarriage</vt:lpstr>
      <vt:lpstr>Divisions within dissent as to who should register marriages</vt:lpstr>
      <vt:lpstr>Differing models as to how marriages would be registered</vt:lpstr>
      <vt:lpstr>Marriage Act 1898</vt:lpstr>
      <vt:lpstr>Marriage law in the c20th</vt:lpstr>
      <vt:lpstr>Consolidating complexity:  marriage Act 1949</vt:lpstr>
      <vt:lpstr>Marriage law and practice since 1949</vt:lpstr>
      <vt:lpstr>conclusion</vt:lpstr>
    </vt:vector>
  </TitlesOfParts>
  <Company>University of Exeter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assumptions about marriage law and practice</dc:title>
  <dc:creator>Probert, Rebecca</dc:creator>
  <cp:lastModifiedBy>Copy Editor</cp:lastModifiedBy>
  <cp:revision>133</cp:revision>
  <cp:lastPrinted>2020-07-01T11:14:33Z</cp:lastPrinted>
  <dcterms:created xsi:type="dcterms:W3CDTF">2018-10-08T09:49:37Z</dcterms:created>
  <dcterms:modified xsi:type="dcterms:W3CDTF">2021-03-20T07:57:15Z</dcterms:modified>
</cp:coreProperties>
</file>